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60" r:id="rId3"/>
    <p:sldId id="259" r:id="rId4"/>
    <p:sldId id="261" r:id="rId5"/>
    <p:sldId id="257" r:id="rId6"/>
    <p:sldId id="264" r:id="rId7"/>
    <p:sldId id="265" r:id="rId8"/>
    <p:sldId id="279" r:id="rId9"/>
    <p:sldId id="282" r:id="rId10"/>
    <p:sldId id="281" r:id="rId11"/>
    <p:sldId id="280" r:id="rId12"/>
    <p:sldId id="286" r:id="rId13"/>
    <p:sldId id="283" r:id="rId14"/>
    <p:sldId id="285" r:id="rId15"/>
    <p:sldId id="284" r:id="rId16"/>
    <p:sldId id="287" r:id="rId17"/>
    <p:sldId id="288" r:id="rId18"/>
    <p:sldId id="289" r:id="rId19"/>
    <p:sldId id="290" r:id="rId20"/>
  </p:sldIdLst>
  <p:sldSz cx="9144000" cy="6858000" type="screen4x3"/>
  <p:notesSz cx="6797675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FA2"/>
    <a:srgbClr val="985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22" autoAdjust="0"/>
    <p:restoredTop sz="94602" autoAdjust="0"/>
  </p:normalViewPr>
  <p:slideViewPr>
    <p:cSldViewPr>
      <p:cViewPr>
        <p:scale>
          <a:sx n="80" d="100"/>
          <a:sy n="80" d="100"/>
        </p:scale>
        <p:origin x="-147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C4F793-B4C6-4DB1-9B76-F6098A818BF1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67DF5-1C6E-4322-970F-E96DAA8AF8C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4954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782B8D-20DB-40A5-8E1F-549744C1E65F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6C46AB-FC5F-4923-861E-746AB61FE9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571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err="1" smtClean="0"/>
              <a:t>fvggfv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C46AB-FC5F-4923-861E-746AB61FE95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7CFB9-A698-4ED2-885C-3146BB957B19}" type="datetimeFigureOut">
              <a:rPr lang="ko-KR" altLang="en-US" smtClean="0"/>
              <a:pPr/>
              <a:t>2015-11-25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F589F-BE43-4EE8-A2F7-15D546837A3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48277;&#51656;&#49436;_&#48176;&#47140;_Chapter_04-s.mp4" TargetMode="External"/><Relationship Id="rId7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48277;&#51656;&#49436;_&#48176;&#47140;_Chapter_03-s.mp4" TargetMode="External"/><Relationship Id="rId7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&#48277;&#51656;&#49436;_&#48176;&#47140;_Chapter_09-s.mp4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48277;&#51656;&#49436;_&#48176;&#47140;_Chapter_10-s.mp4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48277;&#51656;&#49436;_&#48176;&#47140;_Chapter_08-s.mp4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48277;&#51656;&#49436;_&#48176;&#47140;_Chapter_07-s.mp4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48277;&#51656;&#49436;_&#48176;&#47140;_Chapter_01-s.mp4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48277;&#51656;&#49436;_&#48176;&#47140;_Chapter_02-s.mp4" TargetMode="External"/><Relationship Id="rId7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hyperlink" Target="&#48277;&#51656;&#49436;_&#48176;&#47140;_Chapter_05-s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7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48277;&#51656;&#49436;_&#48176;&#47140;_Chapter_06-s.mp4" TargetMode="External"/><Relationship Id="rId7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배려는 마음의 법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그림 10" descr="shutterstock_1971885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그림 8" descr="logo_moj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71935" y="6095986"/>
            <a:ext cx="1000131" cy="282123"/>
          </a:xfrm>
          <a:prstGeom prst="rect">
            <a:avLst/>
          </a:prstGeom>
        </p:spPr>
      </p:pic>
      <p:pic>
        <p:nvPicPr>
          <p:cNvPr id="10" name="그림 9" descr="마음의법-로고(최종-확정)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0298" y="1142984"/>
            <a:ext cx="4143404" cy="3769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마음의법-로고(최종-확정).png"/>
          <p:cNvPicPr preferRelativeResize="0"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395536" y="348304"/>
            <a:ext cx="8891372" cy="937556"/>
            <a:chOff x="395536" y="348304"/>
            <a:chExt cx="8891372" cy="937556"/>
          </a:xfrm>
        </p:grpSpPr>
        <p:pic>
          <p:nvPicPr>
            <p:cNvPr id="5" name="그림 4" descr="띠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6" name="그룹 34"/>
            <p:cNvGrpSpPr/>
            <p:nvPr/>
          </p:nvGrpSpPr>
          <p:grpSpPr>
            <a:xfrm>
              <a:off x="395536" y="553832"/>
              <a:ext cx="8891372" cy="647460"/>
              <a:chOff x="395536" y="553832"/>
              <a:chExt cx="8891372" cy="647460"/>
            </a:xfrm>
          </p:grpSpPr>
          <p:sp>
            <p:nvSpPr>
              <p:cNvPr id="7" name="TextBox 4"/>
              <p:cNvSpPr txBox="1"/>
              <p:nvPr/>
            </p:nvSpPr>
            <p:spPr>
              <a:xfrm>
                <a:off x="1428728" y="553832"/>
                <a:ext cx="7858180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어머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, </a:t>
                </a:r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욕이 튀어 나왔어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!</a:t>
                </a: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95536" y="785794"/>
                <a:ext cx="107157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spc="-150" dirty="0" smtClean="0">
                    <a:solidFill>
                      <a:schemeClr val="accent2"/>
                    </a:solidFill>
                  </a:rPr>
                  <a:t>친구 사이에서의 </a:t>
                </a:r>
              </a:p>
              <a:p>
                <a:pPr algn="ctr"/>
                <a:r>
                  <a:rPr lang="ko-KR" altLang="en-US" sz="1000" b="1" spc="-150" dirty="0" smtClean="0">
                    <a:solidFill>
                      <a:schemeClr val="accent2"/>
                    </a:solidFill>
                  </a:rPr>
                  <a:t>배려</a:t>
                </a:r>
                <a:endParaRPr lang="en-US" altLang="ko-KR" sz="100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11" name="그룹 10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12" name="그림 11" descr="logo_moj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13" name="직선 연결선 12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/>
          <p:cNvGrpSpPr/>
          <p:nvPr/>
        </p:nvGrpSpPr>
        <p:grpSpPr>
          <a:xfrm>
            <a:off x="3428992" y="3500438"/>
            <a:ext cx="2357454" cy="500066"/>
            <a:chOff x="3500430" y="5572140"/>
            <a:chExt cx="2357454" cy="500066"/>
          </a:xfrm>
        </p:grpSpPr>
        <p:sp>
          <p:nvSpPr>
            <p:cNvPr id="27" name="직사각형 26"/>
            <p:cNvSpPr/>
            <p:nvPr/>
          </p:nvSpPr>
          <p:spPr>
            <a:xfrm>
              <a:off x="3500430" y="5572140"/>
              <a:ext cx="2357454" cy="50006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 w="12700">
              <a:noFill/>
            </a:ln>
            <a:effectLst>
              <a:innerShdw blurRad="63500" dist="571500" dir="13500000">
                <a:prstClr val="black">
                  <a:alpha val="84000"/>
                </a:prstClr>
              </a:innerShdw>
            </a:effectLst>
            <a:scene3d>
              <a:camera prst="orthographicFront"/>
              <a:lightRig rig="threePt" dir="t"/>
            </a:scene3d>
            <a:sp3d contourW="12700">
              <a:bevelB/>
              <a:contourClr>
                <a:schemeClr val="tx2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643306" y="5643578"/>
              <a:ext cx="20717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b="1" spc="-150" dirty="0" smtClean="0">
                  <a:solidFill>
                    <a:schemeClr val="bg1"/>
                  </a:solidFill>
                </a:rPr>
                <a:t>욕</a:t>
              </a:r>
              <a:r>
                <a:rPr lang="en-US" altLang="ko-KR" b="1" spc="-150" dirty="0" smtClean="0">
                  <a:solidFill>
                    <a:schemeClr val="bg1"/>
                  </a:solidFill>
                </a:rPr>
                <a:t>, </a:t>
              </a:r>
              <a:r>
                <a:rPr lang="ko-KR" altLang="en-US" b="1" spc="-150" dirty="0" smtClean="0">
                  <a:solidFill>
                    <a:schemeClr val="bg1"/>
                  </a:solidFill>
                </a:rPr>
                <a:t>나를 공격한다</a:t>
              </a:r>
              <a:r>
                <a:rPr lang="en-US" altLang="ko-KR" b="1" spc="-150" dirty="0" smtClean="0">
                  <a:solidFill>
                    <a:schemeClr val="bg1"/>
                  </a:solidFill>
                </a:rPr>
                <a:t>!</a:t>
              </a:r>
              <a:endParaRPr lang="ko-KR" altLang="en-US" b="1" spc="-150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142976" y="4071942"/>
            <a:ext cx="321471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‘분노의 침전물’ </a:t>
            </a:r>
            <a:r>
              <a:rPr lang="en-US" altLang="ko-KR" sz="1300" b="1" spc="-15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ko-KR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일상적인 말을 할 때 침은 무색</a:t>
            </a:r>
            <a:r>
              <a:rPr lang="en-US" altLang="ko-KR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사랑한다는 말을 할 때 침은 분홍색</a:t>
            </a:r>
            <a:r>
              <a:rPr lang="en-US" altLang="ko-KR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화를 내며 욕을 할 때 침은 갈색</a:t>
            </a:r>
            <a:endParaRPr lang="en-US" altLang="ko-KR" sz="11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85984" y="1857364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700" b="1" spc="-150" dirty="0" smtClean="0">
                <a:solidFill>
                  <a:srgbClr val="985D00"/>
                </a:solidFill>
              </a:rPr>
              <a:t>욕은 </a:t>
            </a:r>
            <a:r>
              <a:rPr lang="en-US" altLang="ko-KR" sz="1700" b="1" dirty="0" smtClean="0">
                <a:solidFill>
                  <a:srgbClr val="985D00"/>
                </a:solidFill>
              </a:rPr>
              <a:t>...</a:t>
            </a:r>
          </a:p>
          <a:p>
            <a:pPr>
              <a:lnSpc>
                <a:spcPct val="150000"/>
              </a:lnSpc>
            </a:pPr>
            <a:r>
              <a:rPr lang="ko-KR" altLang="en-US" sz="1350" b="1" spc="-15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초중고</a:t>
            </a:r>
            <a:r>
              <a:rPr lang="ko-KR" altLang="en-US" sz="13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학생의 </a:t>
            </a:r>
            <a:r>
              <a:rPr lang="en-US" altLang="ko-KR" sz="13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73%</a:t>
            </a:r>
            <a:r>
              <a:rPr lang="ko-KR" altLang="en-US" sz="13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가 욕을 하는데 </a:t>
            </a:r>
            <a:r>
              <a:rPr lang="ko-KR" altLang="en-US" sz="1350" b="1" spc="-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그중 </a:t>
            </a:r>
            <a:r>
              <a:rPr lang="en-US" altLang="ko-KR" sz="1350" b="1" spc="-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r>
              <a:rPr lang="ko-KR" altLang="en-US" sz="1350" b="1" spc="-1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는 친구에게 </a:t>
            </a:r>
            <a:r>
              <a:rPr lang="ko-KR" altLang="en-US" sz="13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한다</a:t>
            </a:r>
            <a:r>
              <a:rPr lang="en-US" altLang="ko-KR" sz="13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3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욕은 듣는 사람에게 정신적 피해를 입히는 심각한 소음 공해이다</a:t>
            </a:r>
            <a:r>
              <a:rPr lang="en-US" altLang="ko-KR" sz="13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57686" y="4357694"/>
            <a:ext cx="1671653" cy="567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갈색의 침전물을 모아 </a:t>
            </a:r>
          </a:p>
          <a:p>
            <a:pPr>
              <a:lnSpc>
                <a:spcPct val="150000"/>
              </a:lnSpc>
            </a:pPr>
            <a:r>
              <a:rPr lang="ko-KR" altLang="en-US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쥐에게 주사했다</a:t>
            </a:r>
            <a:r>
              <a:rPr lang="en-US" altLang="ko-KR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929322" y="4258461"/>
            <a:ext cx="752497" cy="313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dirty="0" smtClean="0">
                <a:solidFill>
                  <a:srgbClr val="FF0000"/>
                </a:solidFill>
              </a:rPr>
              <a:t>결과는</a:t>
            </a:r>
            <a:r>
              <a:rPr lang="en-US" altLang="ko-KR" sz="1100" b="1" dirty="0" smtClean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4" name="위쪽 화살표 33"/>
          <p:cNvSpPr/>
          <p:nvPr/>
        </p:nvSpPr>
        <p:spPr>
          <a:xfrm rot="5400000">
            <a:off x="6215074" y="4286256"/>
            <a:ext cx="285752" cy="714380"/>
          </a:xfrm>
          <a:prstGeom prst="up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위쪽 화살표 34"/>
          <p:cNvSpPr/>
          <p:nvPr/>
        </p:nvSpPr>
        <p:spPr>
          <a:xfrm rot="5400000">
            <a:off x="3790948" y="4286256"/>
            <a:ext cx="285752" cy="714380"/>
          </a:xfrm>
          <a:prstGeom prst="up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7000892" y="4143380"/>
            <a:ext cx="785818" cy="785818"/>
          </a:xfrm>
          <a:prstGeom prst="rect">
            <a:avLst/>
          </a:prstGeom>
          <a:noFill/>
          <a:ln w="1905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7143768" y="3786190"/>
            <a:ext cx="928694" cy="1198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5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475656" y="5445224"/>
            <a:ext cx="537688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400" b="1" spc="-150" dirty="0" smtClean="0">
                <a:solidFill>
                  <a:srgbClr val="004FA2"/>
                </a:solidFill>
              </a:rPr>
              <a:t>욕을 하는 순간</a:t>
            </a:r>
            <a:r>
              <a:rPr lang="en-US" altLang="ko-KR" sz="1400" b="1" spc="-150" dirty="0" smtClean="0">
                <a:solidFill>
                  <a:srgbClr val="004FA2"/>
                </a:solidFill>
              </a:rPr>
              <a:t>, </a:t>
            </a:r>
            <a:r>
              <a:rPr lang="ko-KR" altLang="en-US" sz="1400" b="1" spc="-150" dirty="0" smtClean="0">
                <a:solidFill>
                  <a:srgbClr val="004FA2"/>
                </a:solidFill>
              </a:rPr>
              <a:t>동시에 가장 먼저 듣고</a:t>
            </a:r>
            <a:r>
              <a:rPr lang="en-US" altLang="ko-KR" sz="1400" b="1" spc="-150" dirty="0" smtClean="0">
                <a:solidFill>
                  <a:srgbClr val="004FA2"/>
                </a:solidFill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ko-KR" altLang="en-US" sz="1400" b="1" spc="-150" dirty="0" smtClean="0">
                <a:solidFill>
                  <a:srgbClr val="004FA2"/>
                </a:solidFill>
              </a:rPr>
              <a:t>욕을 쓰는 순간</a:t>
            </a:r>
            <a:r>
              <a:rPr lang="en-US" altLang="ko-KR" sz="1400" b="1" spc="-150" dirty="0" smtClean="0">
                <a:solidFill>
                  <a:srgbClr val="004FA2"/>
                </a:solidFill>
              </a:rPr>
              <a:t>, </a:t>
            </a:r>
            <a:r>
              <a:rPr lang="ko-KR" altLang="en-US" sz="1400" b="1" spc="-150" dirty="0" smtClean="0">
                <a:solidFill>
                  <a:srgbClr val="004FA2"/>
                </a:solidFill>
              </a:rPr>
              <a:t>동시에 가장 먼저 읽는 사람은 바로 나이다</a:t>
            </a:r>
            <a:r>
              <a:rPr lang="en-US" altLang="ko-KR" sz="1400" b="1" spc="-150" dirty="0" smtClean="0">
                <a:solidFill>
                  <a:srgbClr val="004FA2"/>
                </a:solidFill>
              </a:rPr>
              <a:t>.</a:t>
            </a:r>
          </a:p>
        </p:txBody>
      </p:sp>
      <p:sp>
        <p:nvSpPr>
          <p:cNvPr id="39" name="직사각형 38"/>
          <p:cNvSpPr/>
          <p:nvPr/>
        </p:nvSpPr>
        <p:spPr>
          <a:xfrm>
            <a:off x="1857356" y="1857364"/>
            <a:ext cx="5357850" cy="1214446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0" name="그림 39" descr="친구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512" y="457994"/>
            <a:ext cx="383464" cy="32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그림 23" descr="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직사각형 3">
            <a:hlinkClick r:id="rId3" action="ppaction://hlinkfile"/>
          </p:cNvPr>
          <p:cNvSpPr/>
          <p:nvPr/>
        </p:nvSpPr>
        <p:spPr>
          <a:xfrm>
            <a:off x="928662" y="1500174"/>
            <a:ext cx="3714776" cy="235745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마음의법-로고(최종-확정).pn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pic>
          <p:nvPicPr>
            <p:cNvPr id="7" name="그림 6" descr="띠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8" name="그룹 34"/>
            <p:cNvGrpSpPr/>
            <p:nvPr/>
          </p:nvGrpSpPr>
          <p:grpSpPr>
            <a:xfrm>
              <a:off x="428596" y="553832"/>
              <a:ext cx="8858312" cy="647460"/>
              <a:chOff x="428596" y="553832"/>
              <a:chExt cx="8858312" cy="647460"/>
            </a:xfrm>
          </p:grpSpPr>
          <p:sp>
            <p:nvSpPr>
              <p:cNvPr id="9" name="TextBox 4"/>
              <p:cNvSpPr txBox="1"/>
              <p:nvPr/>
            </p:nvSpPr>
            <p:spPr>
              <a:xfrm>
                <a:off x="1428728" y="553832"/>
                <a:ext cx="7858180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너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, </a:t>
                </a:r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누구랑 같이 있니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?</a:t>
                </a:r>
                <a:endParaRPr lang="en-US" altLang="ko-KR" sz="2300" b="1" spc="-150" dirty="0" err="1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28596" y="785794"/>
                <a:ext cx="100013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가족  간의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배려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13" name="그룹 12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14" name="그림 13" descr="logo_moj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15" name="직선 연결선 14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4929190" y="1693451"/>
            <a:ext cx="385765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가족과 외식 중 친구랑 </a:t>
            </a:r>
            <a:r>
              <a:rPr lang="ko-KR" altLang="en-US" sz="1600" dirty="0" err="1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카톡을</a:t>
            </a:r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하다 </a:t>
            </a:r>
          </a:p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아버지께 혼났다</a:t>
            </a:r>
            <a:r>
              <a:rPr lang="en-US" altLang="ko-KR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</a:t>
            </a:r>
            <a:endParaRPr lang="ko-KR" alt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700" spc="-150" dirty="0" smtClean="0"/>
          </a:p>
          <a:p>
            <a:pPr>
              <a:lnSpc>
                <a:spcPct val="150000"/>
              </a:lnSpc>
            </a:pPr>
            <a:r>
              <a:rPr lang="ko-KR" altLang="en-US" sz="1500" b="1" spc="-150" dirty="0" smtClean="0"/>
              <a:t> 만약 나라면</a:t>
            </a:r>
            <a:r>
              <a:rPr lang="en-US" altLang="ko-KR" sz="1500" b="1" spc="-150" dirty="0" smtClean="0"/>
              <a:t>?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5072066" y="2786058"/>
            <a:ext cx="2786082" cy="6429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174293" y="2736503"/>
            <a:ext cx="289816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004FA2"/>
                </a:solidFill>
              </a:rPr>
              <a:t> 휴대전화를 얼른 집어넣는다</a:t>
            </a:r>
            <a:r>
              <a:rPr lang="en-US" altLang="ko-KR" sz="1300" b="1" spc="-150" dirty="0" smtClean="0">
                <a:solidFill>
                  <a:srgbClr val="004FA2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985D00"/>
                </a:solidFill>
              </a:rPr>
              <a:t>휴대전화를 절대 손에서 놓을 수 없다</a:t>
            </a:r>
            <a:r>
              <a:rPr lang="en-US" altLang="ko-KR" sz="1300" b="1" spc="-150" dirty="0" smtClean="0">
                <a:solidFill>
                  <a:srgbClr val="985D00"/>
                </a:solidFill>
              </a:rPr>
              <a:t>.</a:t>
            </a:r>
            <a:endParaRPr lang="ko-KR" altLang="en-US" sz="1300" b="1" spc="-150" dirty="0" smtClean="0">
              <a:solidFill>
                <a:srgbClr val="985D00"/>
              </a:solidFill>
            </a:endParaRPr>
          </a:p>
        </p:txBody>
      </p:sp>
      <p:grpSp>
        <p:nvGrpSpPr>
          <p:cNvPr id="19" name="그룹 18"/>
          <p:cNvGrpSpPr/>
          <p:nvPr/>
        </p:nvGrpSpPr>
        <p:grpSpPr>
          <a:xfrm>
            <a:off x="4786314" y="2924944"/>
            <a:ext cx="428628" cy="322486"/>
            <a:chOff x="5143504" y="3857628"/>
            <a:chExt cx="428628" cy="322486"/>
          </a:xfrm>
        </p:grpSpPr>
        <p:sp>
          <p:nvSpPr>
            <p:cNvPr id="20" name="타원 19"/>
            <p:cNvSpPr/>
            <p:nvPr/>
          </p:nvSpPr>
          <p:spPr>
            <a:xfrm>
              <a:off x="5214942" y="3857628"/>
              <a:ext cx="322486" cy="3224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43504" y="3857628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</a:rPr>
                <a:t> or</a:t>
              </a:r>
              <a:endParaRPr lang="ko-KR" altLang="en-US" sz="14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142976" y="4143380"/>
            <a:ext cx="692948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450" b="1" spc="-150" dirty="0" smtClean="0">
                <a:solidFill>
                  <a:srgbClr val="004FA2"/>
                </a:solidFill>
              </a:rPr>
              <a:t>★</a:t>
            </a:r>
            <a:r>
              <a:rPr lang="en-US" altLang="ko-KR" sz="14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가족이 함께 모이는 자리에 휴대전화를 </a:t>
            </a:r>
            <a:r>
              <a:rPr lang="en-US" altLang="ko-KR" sz="14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                                                                     ) 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2195736" y="5085184"/>
            <a:ext cx="4735998" cy="946413"/>
            <a:chOff x="2267744" y="5146883"/>
            <a:chExt cx="4735998" cy="946413"/>
          </a:xfrm>
        </p:grpSpPr>
        <p:sp>
          <p:nvSpPr>
            <p:cNvPr id="23" name="TextBox 22"/>
            <p:cNvSpPr txBox="1"/>
            <p:nvPr/>
          </p:nvSpPr>
          <p:spPr>
            <a:xfrm>
              <a:off x="2267744" y="5146883"/>
              <a:ext cx="4735998" cy="946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20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HY견명조" pitchFamily="18" charset="-127"/>
                  <a:ea typeface="HY견명조" pitchFamily="18" charset="-127"/>
                </a:rPr>
                <a:t>스마트폰</a:t>
              </a:r>
              <a:r>
                <a:rPr lang="ko-KR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HY견명조" pitchFamily="18" charset="-127"/>
                  <a:ea typeface="HY견명조" pitchFamily="18" charset="-127"/>
                </a:rPr>
                <a:t> 중독</a:t>
              </a:r>
              <a:r>
                <a:rPr lang="en-US" altLang="ko-KR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HY견명조" pitchFamily="18" charset="-127"/>
                  <a:ea typeface="HY견명조" pitchFamily="18" charset="-127"/>
                </a:rPr>
                <a:t>, </a:t>
              </a:r>
              <a:r>
                <a:rPr lang="ko-KR" altLang="en-US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HY견명조" pitchFamily="18" charset="-127"/>
                  <a:ea typeface="HY견명조" pitchFamily="18" charset="-127"/>
                </a:rPr>
                <a:t>사람 사이를 갈라놓는다</a:t>
              </a:r>
              <a:r>
                <a:rPr lang="en-US" altLang="ko-KR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uFill>
                    <a:solidFill>
                      <a:srgbClr val="FF0000"/>
                    </a:solidFill>
                  </a:uFill>
                  <a:latin typeface="HY견명조" pitchFamily="18" charset="-127"/>
                  <a:ea typeface="HY견명조" pitchFamily="18" charset="-127"/>
                </a:rPr>
                <a:t>.</a:t>
              </a:r>
              <a:endParaRPr lang="en-US" altLang="ko-K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rgbClr val="FF0000"/>
                  </a:solidFill>
                </a:uFill>
              </a:endParaRPr>
            </a:p>
            <a:p>
              <a:pPr algn="ctr">
                <a:lnSpc>
                  <a:spcPct val="150000"/>
                </a:lnSpc>
              </a:pPr>
              <a:r>
                <a:rPr lang="ko-KR" altLang="en-US" sz="1700" b="1" spc="-150" dirty="0" smtClean="0"/>
                <a:t>중독인 경우</a:t>
              </a:r>
              <a:r>
                <a:rPr lang="en-US" altLang="ko-KR" sz="1700" b="1" spc="-150" dirty="0" smtClean="0"/>
                <a:t>, </a:t>
              </a:r>
              <a:r>
                <a:rPr lang="ko-KR" altLang="en-US" sz="1700" b="1" spc="-150" dirty="0" smtClean="0"/>
                <a:t>휴대전화를 보지 않으면</a:t>
              </a:r>
              <a:r>
                <a:rPr lang="en-US" altLang="ko-KR" sz="1700" b="1" spc="-150" dirty="0" smtClean="0"/>
                <a:t>?</a:t>
              </a:r>
            </a:p>
          </p:txBody>
        </p:sp>
        <p:cxnSp>
          <p:nvCxnSpPr>
            <p:cNvPr id="26" name="직선 연결선 25"/>
            <p:cNvCxnSpPr/>
            <p:nvPr/>
          </p:nvCxnSpPr>
          <p:spPr>
            <a:xfrm>
              <a:off x="2339752" y="5589240"/>
              <a:ext cx="4521684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7" name="그림 26" descr="가족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0593" y="428604"/>
            <a:ext cx="450032" cy="369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그림 2" descr="마음의법-로고(최종-확정).pn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pic>
          <p:nvPicPr>
            <p:cNvPr id="5" name="그림 4" descr="띠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6" name="그룹 34"/>
            <p:cNvGrpSpPr/>
            <p:nvPr/>
          </p:nvGrpSpPr>
          <p:grpSpPr>
            <a:xfrm>
              <a:off x="428596" y="553832"/>
              <a:ext cx="8858312" cy="647460"/>
              <a:chOff x="428596" y="553832"/>
              <a:chExt cx="8858312" cy="647460"/>
            </a:xfrm>
          </p:grpSpPr>
          <p:sp>
            <p:nvSpPr>
              <p:cNvPr id="7" name="TextBox 4"/>
              <p:cNvSpPr txBox="1"/>
              <p:nvPr/>
            </p:nvSpPr>
            <p:spPr>
              <a:xfrm>
                <a:off x="1428728" y="553832"/>
                <a:ext cx="7858180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“왜 째려보는 거야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?”</a:t>
                </a: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28596" y="785794"/>
                <a:ext cx="100013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길거리에서의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배려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1214414" y="1785926"/>
            <a:ext cx="500066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‘왜 쳐다봐</a:t>
            </a:r>
            <a:r>
              <a:rPr lang="en-US" altLang="ko-KR" sz="1300" b="1" spc="-150" dirty="0" smtClean="0"/>
              <a:t>.’ </a:t>
            </a:r>
            <a:r>
              <a:rPr lang="ko-KR" altLang="en-US" sz="1300" b="1" spc="-150" dirty="0" smtClean="0"/>
              <a:t>기분 나쁘다는 이유로 이웃 살해’ </a:t>
            </a:r>
            <a:r>
              <a:rPr lang="en-US" altLang="ko-KR" sz="1300" b="1" spc="-15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서울의 한 주택가에서 </a:t>
            </a:r>
            <a:r>
              <a:rPr lang="en-US" altLang="ko-KR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E(43)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씨는 바로 자기 집 대문 앞에서 이웃 주민 </a:t>
            </a:r>
            <a:r>
              <a:rPr lang="en-US" altLang="ko-KR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K(44)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씨가 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기분 나쁘게 쳐다본다며 휘두른 흉기에 사망했다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단지 쳐다봤다는 사소한 이유로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…….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14414" y="3076575"/>
            <a:ext cx="500066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“너 뭐야</a:t>
            </a:r>
            <a:r>
              <a:rPr lang="en-US" altLang="ko-KR" sz="1300" b="1" spc="-150" dirty="0" smtClean="0"/>
              <a:t>?” </a:t>
            </a:r>
            <a:r>
              <a:rPr lang="ko-KR" altLang="en-US" sz="1300" b="1" spc="-150" dirty="0" smtClean="0"/>
              <a:t>사소한 말다툼이 부른 사건’ </a:t>
            </a:r>
            <a:r>
              <a:rPr lang="en-US" altLang="ko-KR" sz="1300" b="1" spc="-15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2015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년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월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일 아침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도봉산에서 내려오던 한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40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대 남자가 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길에서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60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대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씨와 서로 어깨가 부딪혔다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그런데 그는 돌아보는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씨와 몇 마디 말다툼을 하다 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갑자기 흉기를 꺼내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씨의 복부 등을 찔렀다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씨는 수술을 받아 다행히 생명을 건질 수 있었다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14414" y="4931660"/>
            <a:ext cx="5000660" cy="783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spc="-150" dirty="0" smtClean="0">
                <a:solidFill>
                  <a:srgbClr val="C00000"/>
                </a:solidFill>
              </a:rPr>
              <a:t>‘미안합니다</a:t>
            </a:r>
            <a:r>
              <a:rPr lang="en-US" altLang="ko-KR" sz="1600" b="1" spc="-150" dirty="0" smtClean="0">
                <a:solidFill>
                  <a:srgbClr val="C00000"/>
                </a:solidFill>
              </a:rPr>
              <a:t>.’ </a:t>
            </a:r>
          </a:p>
          <a:p>
            <a:pPr>
              <a:lnSpc>
                <a:spcPct val="150000"/>
              </a:lnSpc>
            </a:pPr>
            <a:r>
              <a:rPr lang="ko-KR" altLang="en-US" sz="1600" b="1" spc="-150" dirty="0" smtClean="0">
                <a:solidFill>
                  <a:srgbClr val="C00000"/>
                </a:solidFill>
              </a:rPr>
              <a:t>한 마디면 되는데</a:t>
            </a:r>
            <a:r>
              <a:rPr lang="en-US" altLang="ko-KR" sz="1600" b="1" spc="-150" dirty="0" smtClean="0">
                <a:solidFill>
                  <a:srgbClr val="C00000"/>
                </a:solidFill>
              </a:rPr>
              <a:t>……</a:t>
            </a:r>
            <a:endParaRPr lang="en-US" altLang="ko-KR" sz="1400" b="1" spc="-150" dirty="0" smtClean="0">
              <a:solidFill>
                <a:srgbClr val="C00000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15" name="그림 14" descr="logo_moj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16" name="직선 연결선 15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그림 17" descr="길거리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5786" y="442940"/>
            <a:ext cx="359856" cy="342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그림 26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직사각형 3">
            <a:hlinkClick r:id="rId3" action="ppaction://hlinkfile"/>
          </p:cNvPr>
          <p:cNvSpPr/>
          <p:nvPr/>
        </p:nvSpPr>
        <p:spPr>
          <a:xfrm>
            <a:off x="928662" y="1571612"/>
            <a:ext cx="3714776" cy="17859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마음의법-로고(최종-확정).pn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pic>
          <p:nvPicPr>
            <p:cNvPr id="7" name="그림 6" descr="띠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8" name="그룹 34"/>
            <p:cNvGrpSpPr/>
            <p:nvPr/>
          </p:nvGrpSpPr>
          <p:grpSpPr>
            <a:xfrm>
              <a:off x="428596" y="553832"/>
              <a:ext cx="8858312" cy="647460"/>
              <a:chOff x="428596" y="553832"/>
              <a:chExt cx="8858312" cy="647460"/>
            </a:xfrm>
          </p:grpSpPr>
          <p:sp>
            <p:nvSpPr>
              <p:cNvPr id="9" name="TextBox 4"/>
              <p:cNvSpPr txBox="1"/>
              <p:nvPr/>
            </p:nvSpPr>
            <p:spPr>
              <a:xfrm>
                <a:off x="1428728" y="553832"/>
                <a:ext cx="7858180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지하철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, </a:t>
                </a:r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내리고 나면 탈까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? </a:t>
                </a:r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먼저 탈까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?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28596" y="785794"/>
                <a:ext cx="100013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spc="-150" dirty="0" smtClean="0"/>
                  <a:t>  </a:t>
                </a:r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 지하철에서의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배려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13" name="그룹 12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14" name="그림 13" descr="logo_moj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15" name="직선 연결선 14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4929190" y="1714488"/>
            <a:ext cx="3857652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</a:t>
            </a:r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비어 있는 저 자리</a:t>
            </a:r>
            <a:r>
              <a:rPr lang="en-US" altLang="ko-KR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,</a:t>
            </a:r>
          </a:p>
          <a:p>
            <a:r>
              <a:rPr lang="en-US" altLang="ko-KR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</a:t>
            </a:r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빨리 들어가면  </a:t>
            </a:r>
          </a:p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앉을 수 있을 것 같은데</a:t>
            </a:r>
            <a:r>
              <a:rPr lang="en-US" altLang="ko-KR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…….</a:t>
            </a:r>
          </a:p>
          <a:p>
            <a:endParaRPr lang="en-US" altLang="ko-KR" sz="1200" spc="-150" dirty="0" smtClean="0"/>
          </a:p>
          <a:p>
            <a:pPr>
              <a:lnSpc>
                <a:spcPct val="150000"/>
              </a:lnSpc>
            </a:pPr>
            <a:r>
              <a:rPr lang="ko-KR" altLang="en-US" sz="1500" b="1" spc="-150" dirty="0" smtClean="0"/>
              <a:t> 만약 나라면</a:t>
            </a:r>
            <a:r>
              <a:rPr lang="en-US" altLang="ko-KR" sz="1500" b="1" spc="-150" dirty="0" smtClean="0"/>
              <a:t>?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143504" y="3121365"/>
            <a:ext cx="2524840" cy="6429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245731" y="3071810"/>
            <a:ext cx="289816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004FA2"/>
                </a:solidFill>
              </a:rPr>
              <a:t>문이 열리자마자 얼른 먼저 탄다</a:t>
            </a:r>
            <a:r>
              <a:rPr lang="en-US" altLang="ko-KR" sz="1300" b="1" spc="-150" dirty="0" smtClean="0">
                <a:solidFill>
                  <a:srgbClr val="004FA2"/>
                </a:solidFill>
              </a:rPr>
              <a:t>..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985D00"/>
                </a:solidFill>
              </a:rPr>
              <a:t>모두 내린 후 탄다</a:t>
            </a:r>
            <a:r>
              <a:rPr lang="en-US" altLang="ko-KR" sz="1300" b="1" spc="-150" dirty="0" smtClean="0">
                <a:solidFill>
                  <a:srgbClr val="985D00"/>
                </a:solidFill>
              </a:rPr>
              <a:t>.</a:t>
            </a:r>
            <a:endParaRPr lang="ko-KR" altLang="en-US" sz="1300" b="1" spc="-150" dirty="0" smtClean="0">
              <a:solidFill>
                <a:srgbClr val="985D00"/>
              </a:solidFill>
            </a:endParaRPr>
          </a:p>
        </p:txBody>
      </p:sp>
      <p:grpSp>
        <p:nvGrpSpPr>
          <p:cNvPr id="23" name="그룹 22"/>
          <p:cNvGrpSpPr/>
          <p:nvPr/>
        </p:nvGrpSpPr>
        <p:grpSpPr>
          <a:xfrm>
            <a:off x="4857752" y="3250530"/>
            <a:ext cx="428628" cy="322486"/>
            <a:chOff x="5143504" y="3857628"/>
            <a:chExt cx="428628" cy="322486"/>
          </a:xfrm>
        </p:grpSpPr>
        <p:sp>
          <p:nvSpPr>
            <p:cNvPr id="24" name="타원 23"/>
            <p:cNvSpPr/>
            <p:nvPr/>
          </p:nvSpPr>
          <p:spPr>
            <a:xfrm>
              <a:off x="5214942" y="3857628"/>
              <a:ext cx="322486" cy="3224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143504" y="3857628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</a:rPr>
                <a:t> or</a:t>
              </a:r>
              <a:endParaRPr lang="ko-KR" altLang="en-US" sz="14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142976" y="4474860"/>
            <a:ext cx="6357982" cy="1211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700" b="1" spc="-150" dirty="0" smtClean="0"/>
              <a:t>배려는 사고를 예방한다</a:t>
            </a:r>
            <a:r>
              <a:rPr lang="en-US" altLang="ko-KR" sz="1700" b="1" spc="-15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700" b="1" spc="-150" dirty="0" smtClean="0"/>
          </a:p>
          <a:p>
            <a:pPr>
              <a:lnSpc>
                <a:spcPct val="150000"/>
              </a:lnSpc>
            </a:pPr>
            <a:r>
              <a:rPr lang="ko-KR" altLang="en-US" sz="1450" b="1" dirty="0" smtClean="0">
                <a:solidFill>
                  <a:srgbClr val="004FA2"/>
                </a:solidFill>
              </a:rPr>
              <a:t>★</a:t>
            </a:r>
            <a:r>
              <a:rPr lang="ko-KR" altLang="en-US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약속 </a:t>
            </a:r>
            <a:r>
              <a:rPr lang="en-US" altLang="ko-KR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ko-KR" altLang="en-US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지하철을 탈 때에는 모두 </a:t>
            </a:r>
            <a:r>
              <a:rPr lang="en-US" altLang="ko-KR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             ) </a:t>
            </a:r>
            <a:r>
              <a:rPr lang="ko-KR" altLang="en-US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난 뒤 </a:t>
            </a:r>
            <a:r>
              <a:rPr lang="en-US" altLang="ko-KR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             ).</a:t>
            </a:r>
          </a:p>
        </p:txBody>
      </p:sp>
      <p:pic>
        <p:nvPicPr>
          <p:cNvPr id="28" name="그림 27" descr="지하철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67722" y="428604"/>
            <a:ext cx="227565" cy="3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직사각형 3">
            <a:hlinkClick r:id="rId3" action="ppaction://hlinkfile"/>
          </p:cNvPr>
          <p:cNvSpPr/>
          <p:nvPr/>
        </p:nvSpPr>
        <p:spPr>
          <a:xfrm>
            <a:off x="1142976" y="1357298"/>
            <a:ext cx="3429024" cy="242889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마음의법-로고(최종-확정).pn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28596" y="348304"/>
            <a:ext cx="8929750" cy="937556"/>
            <a:chOff x="428596" y="348304"/>
            <a:chExt cx="8929750" cy="937556"/>
          </a:xfrm>
        </p:grpSpPr>
        <p:pic>
          <p:nvPicPr>
            <p:cNvPr id="7" name="그림 6" descr="띠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8" name="그룹 34"/>
            <p:cNvGrpSpPr/>
            <p:nvPr/>
          </p:nvGrpSpPr>
          <p:grpSpPr>
            <a:xfrm>
              <a:off x="428596" y="584610"/>
              <a:ext cx="8929750" cy="616682"/>
              <a:chOff x="428596" y="584610"/>
              <a:chExt cx="8929750" cy="616682"/>
            </a:xfrm>
          </p:grpSpPr>
          <p:sp>
            <p:nvSpPr>
              <p:cNvPr id="9" name="TextBox 4"/>
              <p:cNvSpPr txBox="1"/>
              <p:nvPr/>
            </p:nvSpPr>
            <p:spPr>
              <a:xfrm>
                <a:off x="1500166" y="584610"/>
                <a:ext cx="785818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100" b="1" spc="-150" dirty="0" smtClean="0">
                    <a:solidFill>
                      <a:schemeClr val="bg1"/>
                    </a:solidFill>
                  </a:rPr>
                  <a:t>너하고 나는 다를까</a:t>
                </a:r>
                <a:r>
                  <a:rPr lang="en-US" altLang="ko-KR" sz="2100" b="1" spc="-150" dirty="0" smtClean="0">
                    <a:solidFill>
                      <a:schemeClr val="bg1"/>
                    </a:solidFill>
                  </a:rPr>
                  <a:t>? </a:t>
                </a:r>
                <a:r>
                  <a:rPr lang="ko-KR" altLang="en-US" sz="2100" b="1" spc="-150" dirty="0" smtClean="0">
                    <a:solidFill>
                      <a:schemeClr val="bg1"/>
                    </a:solidFill>
                  </a:rPr>
                  <a:t>틀릴까</a:t>
                </a:r>
                <a:r>
                  <a:rPr lang="en-US" altLang="ko-KR" sz="2100" b="1" spc="-150" dirty="0" smtClean="0">
                    <a:solidFill>
                      <a:schemeClr val="bg1"/>
                    </a:solidFill>
                  </a:rPr>
                  <a:t>?</a:t>
                </a:r>
                <a:endParaRPr lang="en-US" altLang="ko-KR" sz="2100" b="1" spc="-150" dirty="0" err="1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28596" y="785794"/>
                <a:ext cx="100013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  다문화 가족에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대한 배려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5143504" y="1675874"/>
            <a:ext cx="3857652" cy="11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</a:t>
            </a:r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항상 혼자 다니는 </a:t>
            </a:r>
          </a:p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다문화 친구가 있다</a:t>
            </a:r>
            <a:r>
              <a:rPr lang="en-US" altLang="ko-KR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</a:t>
            </a:r>
          </a:p>
          <a:p>
            <a:endParaRPr lang="ko-KR" altLang="en-US" sz="1200" spc="-150" dirty="0" smtClean="0"/>
          </a:p>
          <a:p>
            <a:pPr>
              <a:lnSpc>
                <a:spcPct val="150000"/>
              </a:lnSpc>
            </a:pPr>
            <a:r>
              <a:rPr lang="ko-KR" altLang="en-US" sz="1500" b="1" spc="-150" dirty="0" smtClean="0"/>
              <a:t> 만약 나라면</a:t>
            </a:r>
            <a:r>
              <a:rPr lang="en-US" altLang="ko-KR" sz="1500" b="1" spc="-150" dirty="0" smtClean="0"/>
              <a:t>?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5357818" y="2835613"/>
            <a:ext cx="1590446" cy="6429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460045" y="2786058"/>
            <a:ext cx="134420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004FA2"/>
                </a:solidFill>
              </a:rPr>
              <a:t>친구가 되어 준다</a:t>
            </a:r>
            <a:r>
              <a:rPr lang="en-US" altLang="ko-KR" sz="1300" b="1" spc="-150" dirty="0" smtClean="0">
                <a:solidFill>
                  <a:srgbClr val="004FA2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985D00"/>
                </a:solidFill>
              </a:rPr>
              <a:t>모른 척한다</a:t>
            </a:r>
            <a:r>
              <a:rPr lang="en-US" altLang="ko-KR" sz="1300" b="1" spc="-150" dirty="0" smtClean="0">
                <a:solidFill>
                  <a:srgbClr val="985D00"/>
                </a:solidFill>
              </a:rPr>
              <a:t>.</a:t>
            </a:r>
            <a:endParaRPr lang="ko-KR" altLang="en-US" sz="1300" b="1" spc="-150" dirty="0" smtClean="0">
              <a:solidFill>
                <a:srgbClr val="985D00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5072066" y="2962498"/>
            <a:ext cx="428628" cy="322486"/>
            <a:chOff x="5143504" y="3857628"/>
            <a:chExt cx="428628" cy="322486"/>
          </a:xfrm>
        </p:grpSpPr>
        <p:sp>
          <p:nvSpPr>
            <p:cNvPr id="17" name="타원 16"/>
            <p:cNvSpPr/>
            <p:nvPr/>
          </p:nvSpPr>
          <p:spPr>
            <a:xfrm>
              <a:off x="5214942" y="3857628"/>
              <a:ext cx="322486" cy="3224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43504" y="3857628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</a:rPr>
                <a:t> or</a:t>
              </a:r>
              <a:endParaRPr lang="ko-KR" altLang="en-US" sz="14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214414" y="5110589"/>
            <a:ext cx="6357982" cy="838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/>
              <a:t>다문화</a:t>
            </a:r>
            <a:r>
              <a:rPr lang="en-US" altLang="ko-KR" sz="1700" b="1" spc="-150" dirty="0" smtClean="0"/>
              <a:t>, </a:t>
            </a:r>
            <a:r>
              <a:rPr lang="ko-KR" altLang="en-US" sz="1700" b="1" spc="-150" dirty="0" smtClean="0"/>
              <a:t>이제 우리 이웃입니다</a:t>
            </a:r>
            <a:r>
              <a:rPr lang="en-US" altLang="ko-KR" sz="1700" b="1" spc="-150" dirty="0" smtClean="0"/>
              <a:t>.</a:t>
            </a:r>
          </a:p>
          <a:p>
            <a:endParaRPr lang="en-US" altLang="ko-KR" sz="1700" b="1" spc="-150" dirty="0" smtClean="0"/>
          </a:p>
          <a:p>
            <a:r>
              <a:rPr lang="ko-KR" altLang="en-US" sz="1450" b="1" dirty="0" smtClean="0">
                <a:solidFill>
                  <a:srgbClr val="004FA2"/>
                </a:solidFill>
              </a:rPr>
              <a:t>★</a:t>
            </a:r>
            <a:r>
              <a:rPr lang="ko-KR" altLang="en-US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다문화 친구들을 </a:t>
            </a:r>
            <a:r>
              <a:rPr lang="en-US" altLang="ko-KR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                                   )</a:t>
            </a:r>
            <a:r>
              <a:rPr lang="ko-KR" altLang="en-US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는 이유로 놀리지 않는다</a:t>
            </a:r>
            <a:r>
              <a:rPr lang="en-US" altLang="ko-KR" sz="145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00232" y="4286256"/>
            <a:ext cx="5500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5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틀린 것이 아니라 다른 것                               </a:t>
            </a:r>
            <a:r>
              <a:rPr lang="ko-KR" altLang="en-US" sz="1600" b="1" spc="-150" dirty="0" smtClean="0"/>
              <a:t>사람은 누구나 다르다</a:t>
            </a:r>
            <a:r>
              <a:rPr lang="en-US" altLang="ko-KR" sz="1600" b="1" spc="-150" dirty="0" smtClean="0"/>
              <a:t>.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1857356" y="4214818"/>
            <a:ext cx="5643602" cy="500066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위쪽 화살표 21"/>
          <p:cNvSpPr/>
          <p:nvPr/>
        </p:nvSpPr>
        <p:spPr>
          <a:xfrm rot="5400000">
            <a:off x="4626293" y="4135761"/>
            <a:ext cx="167640" cy="704854"/>
          </a:xfrm>
          <a:prstGeom prst="up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그림 22" descr="다문화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4348" y="428604"/>
            <a:ext cx="432978" cy="372208"/>
          </a:xfrm>
          <a:prstGeom prst="rect">
            <a:avLst/>
          </a:prstGeom>
        </p:spPr>
      </p:pic>
      <p:grpSp>
        <p:nvGrpSpPr>
          <p:cNvPr id="24" name="그룹 23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26" name="그림 25" descr="logo_moj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27" name="직선 연결선 26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직사각형 3">
            <a:hlinkClick r:id="rId3" action="ppaction://hlinkfile"/>
          </p:cNvPr>
          <p:cNvSpPr/>
          <p:nvPr/>
        </p:nvSpPr>
        <p:spPr>
          <a:xfrm>
            <a:off x="1000100" y="1428736"/>
            <a:ext cx="3500462" cy="271464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마음의법-로고(최종-확정).pn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pic>
          <p:nvPicPr>
            <p:cNvPr id="7" name="그림 6" descr="띠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8" name="그룹 34"/>
            <p:cNvGrpSpPr/>
            <p:nvPr/>
          </p:nvGrpSpPr>
          <p:grpSpPr>
            <a:xfrm>
              <a:off x="428596" y="553832"/>
              <a:ext cx="8858312" cy="647460"/>
              <a:chOff x="428596" y="553832"/>
              <a:chExt cx="8858312" cy="647460"/>
            </a:xfrm>
          </p:grpSpPr>
          <p:sp>
            <p:nvSpPr>
              <p:cNvPr id="9" name="TextBox 4"/>
              <p:cNvSpPr txBox="1"/>
              <p:nvPr/>
            </p:nvSpPr>
            <p:spPr>
              <a:xfrm>
                <a:off x="1428728" y="553832"/>
                <a:ext cx="7858180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May I help you?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28596" y="785794"/>
                <a:ext cx="100013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spc="-150" dirty="0" smtClean="0"/>
                  <a:t>  </a:t>
                </a:r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외국인에 대한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배려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5072066" y="1786843"/>
            <a:ext cx="385765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친구와 함께 걸어가다 길을 찾는 </a:t>
            </a:r>
          </a:p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외국인을 만났다</a:t>
            </a:r>
            <a:r>
              <a:rPr lang="en-US" altLang="ko-KR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</a:t>
            </a:r>
            <a:endParaRPr lang="ko-KR" altLang="en-US" sz="700" dirty="0" smtClean="0"/>
          </a:p>
          <a:p>
            <a:pPr>
              <a:lnSpc>
                <a:spcPct val="200000"/>
              </a:lnSpc>
            </a:pPr>
            <a:r>
              <a:rPr lang="ko-KR" altLang="en-US" sz="1500" b="1" spc="-150" dirty="0" smtClean="0"/>
              <a:t> 만약 나라면</a:t>
            </a:r>
            <a:r>
              <a:rPr lang="en-US" altLang="ko-KR" sz="1500" b="1" spc="-150" dirty="0" smtClean="0"/>
              <a:t>?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5143504" y="2907051"/>
            <a:ext cx="1372712" cy="6429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245731" y="2857496"/>
            <a:ext cx="2898169" cy="653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004FA2"/>
                </a:solidFill>
              </a:rPr>
              <a:t>도움을 준다</a:t>
            </a:r>
            <a:r>
              <a:rPr lang="en-US" altLang="ko-KR" sz="1300" b="1" spc="-150" dirty="0" smtClean="0">
                <a:solidFill>
                  <a:srgbClr val="004FA2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985D00"/>
                </a:solidFill>
              </a:rPr>
              <a:t>외면한다</a:t>
            </a:r>
            <a:r>
              <a:rPr lang="en-US" altLang="ko-KR" sz="1300" b="1" spc="-150" dirty="0" smtClean="0">
                <a:solidFill>
                  <a:srgbClr val="985D00"/>
                </a:solidFill>
              </a:rPr>
              <a:t>.</a:t>
            </a:r>
            <a:endParaRPr lang="ko-KR" altLang="en-US" sz="1300" b="1" spc="-150" dirty="0" smtClean="0">
              <a:solidFill>
                <a:srgbClr val="985D00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4857752" y="2989380"/>
            <a:ext cx="428628" cy="322486"/>
            <a:chOff x="5143504" y="3857628"/>
            <a:chExt cx="428628" cy="322486"/>
          </a:xfrm>
        </p:grpSpPr>
        <p:sp>
          <p:nvSpPr>
            <p:cNvPr id="17" name="타원 16"/>
            <p:cNvSpPr/>
            <p:nvPr/>
          </p:nvSpPr>
          <p:spPr>
            <a:xfrm>
              <a:off x="5214942" y="3857628"/>
              <a:ext cx="322486" cy="3224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43504" y="3857628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</a:rPr>
                <a:t> or</a:t>
              </a:r>
              <a:endParaRPr lang="ko-KR" altLang="en-US" sz="14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142976" y="5352233"/>
            <a:ext cx="6357982" cy="43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700" b="1" spc="-150" dirty="0" smtClean="0"/>
              <a:t>대한민국 홍보대사가 되는 길은</a:t>
            </a:r>
            <a:r>
              <a:rPr lang="en-US" altLang="ko-KR" sz="1700" b="1" spc="-150" dirty="0" smtClean="0"/>
              <a:t>?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72000" y="4000504"/>
            <a:ext cx="3857652" cy="88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pc="-150" dirty="0" smtClean="0">
                <a:latin typeface="HY견명조" pitchFamily="18" charset="-127"/>
                <a:ea typeface="HY견명조" pitchFamily="18" charset="-127"/>
              </a:rPr>
              <a:t>배려</a:t>
            </a:r>
            <a:r>
              <a:rPr lang="en-US" altLang="ko-KR" spc="-150" dirty="0" smtClean="0">
                <a:latin typeface="HY견명조" pitchFamily="18" charset="-127"/>
                <a:ea typeface="HY견명조" pitchFamily="18" charset="-127"/>
              </a:rPr>
              <a:t>, </a:t>
            </a:r>
            <a:r>
              <a:rPr lang="ko-KR" altLang="en-US" spc="-150" dirty="0" smtClean="0">
                <a:latin typeface="HY견명조" pitchFamily="18" charset="-127"/>
                <a:ea typeface="HY견명조" pitchFamily="18" charset="-127"/>
              </a:rPr>
              <a:t>친절한 대한민국을 만든다</a:t>
            </a:r>
            <a:r>
              <a:rPr lang="en-US" altLang="ko-KR" spc="-150" dirty="0" smtClean="0">
                <a:latin typeface="HY견명조" pitchFamily="18" charset="-127"/>
                <a:ea typeface="HY견명조" pitchFamily="18" charset="-127"/>
              </a:rPr>
              <a:t>! </a:t>
            </a:r>
          </a:p>
          <a:p>
            <a:pPr>
              <a:lnSpc>
                <a:spcPct val="150000"/>
              </a:lnSpc>
            </a:pPr>
            <a:r>
              <a:rPr lang="ko-KR" altLang="en-US" sz="1350" spc="-150" dirty="0" smtClean="0"/>
              <a:t>외국인에게 대한민국은 낯선 땅</a:t>
            </a:r>
            <a:r>
              <a:rPr lang="en-US" altLang="ko-KR" sz="1350" spc="-150" dirty="0" smtClean="0"/>
              <a:t>, </a:t>
            </a:r>
          </a:p>
          <a:p>
            <a:r>
              <a:rPr lang="ko-KR" altLang="en-US" sz="1350" spc="-150" dirty="0" smtClean="0"/>
              <a:t>나의 작은 도움이 우리나라의 이미지를 결정한다</a:t>
            </a:r>
            <a:r>
              <a:rPr lang="en-US" altLang="ko-KR" sz="1350" spc="-150" dirty="0" smtClean="0"/>
              <a:t>.</a:t>
            </a:r>
          </a:p>
        </p:txBody>
      </p:sp>
      <p:pic>
        <p:nvPicPr>
          <p:cNvPr id="21" name="그림 20" descr="사람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7224" y="428604"/>
            <a:ext cx="241528" cy="390161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24" name="그림 23" descr="logo_moj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25" name="직선 연결선 24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그림 36" descr="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직사각형 3">
            <a:hlinkClick r:id="rId3" action="ppaction://hlinkfile"/>
          </p:cNvPr>
          <p:cNvSpPr/>
          <p:nvPr/>
        </p:nvSpPr>
        <p:spPr>
          <a:xfrm>
            <a:off x="928662" y="1500174"/>
            <a:ext cx="3786214" cy="242889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000628" y="1818750"/>
            <a:ext cx="3857652" cy="11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장애인이 어려움에 처해 있는</a:t>
            </a:r>
          </a:p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것을 보았다</a:t>
            </a:r>
            <a:r>
              <a:rPr lang="en-US" altLang="ko-KR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</a:t>
            </a:r>
          </a:p>
          <a:p>
            <a:endParaRPr lang="ko-KR" altLang="en-US" sz="1200" spc="-150" dirty="0" smtClean="0"/>
          </a:p>
          <a:p>
            <a:pPr>
              <a:lnSpc>
                <a:spcPct val="150000"/>
              </a:lnSpc>
            </a:pPr>
            <a:r>
              <a:rPr lang="ko-KR" altLang="en-US" sz="1500" b="1" spc="-150" dirty="0" smtClean="0"/>
              <a:t> 만약 나라면</a:t>
            </a:r>
            <a:r>
              <a:rPr lang="en-US" altLang="ko-KR" sz="1500" b="1" spc="-150" dirty="0" smtClean="0"/>
              <a:t>?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214942" y="3000372"/>
            <a:ext cx="1589306" cy="6429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317169" y="2950817"/>
            <a:ext cx="2898169" cy="653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004FA2"/>
                </a:solidFill>
              </a:rPr>
              <a:t>도와준다</a:t>
            </a:r>
            <a:r>
              <a:rPr lang="en-US" altLang="ko-KR" sz="1300" b="1" spc="-150" dirty="0" smtClean="0">
                <a:solidFill>
                  <a:srgbClr val="004FA2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985D00"/>
                </a:solidFill>
              </a:rPr>
              <a:t>그냥 지나 간다</a:t>
            </a:r>
            <a:r>
              <a:rPr lang="en-US" altLang="ko-KR" sz="1300" b="1" spc="-150" dirty="0" smtClean="0">
                <a:solidFill>
                  <a:srgbClr val="985D00"/>
                </a:solidFill>
              </a:rPr>
              <a:t>. </a:t>
            </a:r>
            <a:endParaRPr lang="ko-KR" altLang="en-US" sz="1300" b="1" spc="-150" dirty="0" smtClean="0">
              <a:solidFill>
                <a:srgbClr val="985D00"/>
              </a:solidFill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29190" y="3106514"/>
            <a:ext cx="428628" cy="322486"/>
            <a:chOff x="5143504" y="3857628"/>
            <a:chExt cx="428628" cy="322486"/>
          </a:xfrm>
        </p:grpSpPr>
        <p:sp>
          <p:nvSpPr>
            <p:cNvPr id="9" name="타원 8"/>
            <p:cNvSpPr/>
            <p:nvPr/>
          </p:nvSpPr>
          <p:spPr>
            <a:xfrm>
              <a:off x="5214942" y="3857628"/>
              <a:ext cx="322486" cy="3224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143504" y="3857628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</a:rPr>
                <a:t> or</a:t>
              </a:r>
              <a:endParaRPr lang="ko-KR" altLang="en-US" sz="14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42976" y="4494977"/>
            <a:ext cx="6357982" cy="43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700" b="1" spc="-150" dirty="0" smtClean="0"/>
              <a:t>장애인을 외면하지 않는 것</a:t>
            </a:r>
            <a:r>
              <a:rPr lang="en-US" altLang="ko-KR" sz="1700" b="1" spc="-150" dirty="0" smtClean="0"/>
              <a:t>, </a:t>
            </a:r>
            <a:r>
              <a:rPr lang="ko-KR" altLang="en-US" sz="1700" b="1" spc="-150" dirty="0" smtClean="0"/>
              <a:t>바로 배려이다</a:t>
            </a:r>
            <a:r>
              <a:rPr lang="en-US" altLang="ko-KR" sz="1700" b="1" spc="-150" dirty="0" smtClean="0"/>
              <a:t>!</a:t>
            </a:r>
          </a:p>
        </p:txBody>
      </p:sp>
      <p:pic>
        <p:nvPicPr>
          <p:cNvPr id="12" name="그림 11" descr="마음의법-로고(최종-확정).pn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13" name="그룹 12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pic>
          <p:nvPicPr>
            <p:cNvPr id="14" name="그림 13" descr="띠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15" name="그룹 34"/>
            <p:cNvGrpSpPr/>
            <p:nvPr/>
          </p:nvGrpSpPr>
          <p:grpSpPr>
            <a:xfrm>
              <a:off x="428596" y="553832"/>
              <a:ext cx="8858312" cy="647460"/>
              <a:chOff x="428596" y="553832"/>
              <a:chExt cx="8858312" cy="647460"/>
            </a:xfrm>
          </p:grpSpPr>
          <p:sp>
            <p:nvSpPr>
              <p:cNvPr id="16" name="TextBox 4"/>
              <p:cNvSpPr txBox="1"/>
              <p:nvPr/>
            </p:nvSpPr>
            <p:spPr>
              <a:xfrm>
                <a:off x="1428728" y="553832"/>
                <a:ext cx="785818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100" b="1" spc="-150" dirty="0" smtClean="0">
                    <a:solidFill>
                      <a:schemeClr val="bg1"/>
                    </a:solidFill>
                  </a:rPr>
                  <a:t>휠체어 타고 낑낑대는 아저씨</a:t>
                </a:r>
                <a:r>
                  <a:rPr lang="en-US" altLang="ko-KR" sz="2100" b="1" spc="-150" dirty="0" smtClean="0">
                    <a:solidFill>
                      <a:schemeClr val="bg1"/>
                    </a:solidFill>
                  </a:rPr>
                  <a:t>, </a:t>
                </a:r>
                <a:r>
                  <a:rPr lang="ko-KR" altLang="en-US" sz="2100" b="1" spc="-150" dirty="0" smtClean="0">
                    <a:solidFill>
                      <a:schemeClr val="bg1"/>
                    </a:solidFill>
                  </a:rPr>
                  <a:t>밀어 드릴까</a:t>
                </a:r>
                <a:r>
                  <a:rPr lang="en-US" altLang="ko-KR" sz="2100" b="1" spc="-150" dirty="0" smtClean="0">
                    <a:solidFill>
                      <a:schemeClr val="bg1"/>
                    </a:solidFill>
                  </a:rPr>
                  <a:t>? </a:t>
                </a:r>
                <a:r>
                  <a:rPr lang="ko-KR" altLang="en-US" sz="2100" b="1" spc="-150" dirty="0" smtClean="0">
                    <a:solidFill>
                      <a:schemeClr val="bg1"/>
                    </a:solidFill>
                  </a:rPr>
                  <a:t>그냥 갈까</a:t>
                </a:r>
                <a:r>
                  <a:rPr lang="en-US" altLang="ko-KR" sz="2100" b="1" spc="-150" dirty="0" smtClean="0">
                    <a:solidFill>
                      <a:schemeClr val="bg1"/>
                    </a:solidFill>
                  </a:rPr>
                  <a:t>?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428596" y="785794"/>
                <a:ext cx="100013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  장애인에  대한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  배려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31" name="그룹 30"/>
          <p:cNvGrpSpPr/>
          <p:nvPr/>
        </p:nvGrpSpPr>
        <p:grpSpPr>
          <a:xfrm>
            <a:off x="1214414" y="5286388"/>
            <a:ext cx="2928958" cy="500066"/>
            <a:chOff x="1214414" y="5857892"/>
            <a:chExt cx="2928958" cy="500066"/>
          </a:xfrm>
        </p:grpSpPr>
        <p:sp>
          <p:nvSpPr>
            <p:cNvPr id="28" name="TextBox 27"/>
            <p:cNvSpPr txBox="1"/>
            <p:nvPr/>
          </p:nvSpPr>
          <p:spPr>
            <a:xfrm>
              <a:off x="1357290" y="5929330"/>
              <a:ext cx="26432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50" b="1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먼저 </a:t>
              </a:r>
              <a:r>
                <a:rPr lang="en-US" altLang="ko-KR" sz="1450" b="1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altLang="ko-KR" sz="1600" b="1" spc="-150" dirty="0" smtClean="0"/>
                <a:t>”</a:t>
              </a:r>
              <a:r>
                <a:rPr lang="ko-KR" altLang="en-US" sz="1600" b="1" spc="-150" dirty="0" smtClean="0"/>
                <a:t>도와드릴까요</a:t>
              </a:r>
              <a:r>
                <a:rPr lang="en-US" altLang="ko-KR" sz="1600" b="1" spc="-150" dirty="0" smtClean="0"/>
                <a:t>?” </a:t>
              </a:r>
              <a:r>
                <a:rPr lang="ko-KR" altLang="en-US" sz="1600" b="1" spc="-150" dirty="0" smtClean="0"/>
                <a:t>묻는다</a:t>
              </a:r>
              <a:r>
                <a:rPr lang="en-US" altLang="ko-KR" sz="1600" b="1" spc="-150" dirty="0" smtClean="0"/>
                <a:t>.</a:t>
              </a: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1214414" y="5857892"/>
              <a:ext cx="2928958" cy="500066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0" name="위쪽 화살표 29"/>
          <p:cNvSpPr/>
          <p:nvPr/>
        </p:nvSpPr>
        <p:spPr>
          <a:xfrm rot="5400000">
            <a:off x="4495799" y="5362589"/>
            <a:ext cx="214314" cy="490540"/>
          </a:xfrm>
          <a:prstGeom prst="up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2" name="그룹 31"/>
          <p:cNvGrpSpPr/>
          <p:nvPr/>
        </p:nvGrpSpPr>
        <p:grpSpPr>
          <a:xfrm>
            <a:off x="4981556" y="5286388"/>
            <a:ext cx="2928958" cy="500066"/>
            <a:chOff x="1214414" y="5857892"/>
            <a:chExt cx="2928958" cy="500066"/>
          </a:xfrm>
        </p:grpSpPr>
        <p:sp>
          <p:nvSpPr>
            <p:cNvPr id="33" name="TextBox 32"/>
            <p:cNvSpPr txBox="1"/>
            <p:nvPr/>
          </p:nvSpPr>
          <p:spPr>
            <a:xfrm>
              <a:off x="1357290" y="5929330"/>
              <a:ext cx="2643206" cy="31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450" b="1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어떻게 도와야 할지 의논한다</a:t>
              </a:r>
              <a:r>
                <a:rPr lang="en-US" altLang="ko-KR" sz="1450" b="1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1214414" y="5857892"/>
              <a:ext cx="2928958" cy="500066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6" name="그림 35" descr="장애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7224" y="428604"/>
            <a:ext cx="323488" cy="401806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26" name="그림 25" descr="logo_moj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27" name="직선 연결선 26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직사각형 3">
            <a:hlinkClick r:id="rId3" action="ppaction://hlinkfile"/>
          </p:cNvPr>
          <p:cNvSpPr/>
          <p:nvPr/>
        </p:nvSpPr>
        <p:spPr>
          <a:xfrm>
            <a:off x="928662" y="1500174"/>
            <a:ext cx="3714776" cy="221457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마음의법-로고(최종-확정).pn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pic>
          <p:nvPicPr>
            <p:cNvPr id="7" name="그림 6" descr="띠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8" name="그룹 34"/>
            <p:cNvGrpSpPr/>
            <p:nvPr/>
          </p:nvGrpSpPr>
          <p:grpSpPr>
            <a:xfrm>
              <a:off x="428596" y="553832"/>
              <a:ext cx="8858312" cy="647460"/>
              <a:chOff x="428596" y="553832"/>
              <a:chExt cx="8858312" cy="647460"/>
            </a:xfrm>
          </p:grpSpPr>
          <p:sp>
            <p:nvSpPr>
              <p:cNvPr id="9" name="TextBox 4"/>
              <p:cNvSpPr txBox="1"/>
              <p:nvPr/>
            </p:nvSpPr>
            <p:spPr>
              <a:xfrm>
                <a:off x="1428728" y="553832"/>
                <a:ext cx="785818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100" b="1" spc="-150" dirty="0" smtClean="0">
                    <a:solidFill>
                      <a:schemeClr val="bg1"/>
                    </a:solidFill>
                  </a:rPr>
                  <a:t>층간 소음은 윗집 탓</a:t>
                </a:r>
                <a:r>
                  <a:rPr lang="en-US" altLang="ko-KR" sz="2100" b="1" spc="-150" dirty="0" smtClean="0">
                    <a:solidFill>
                      <a:schemeClr val="bg1"/>
                    </a:solidFill>
                  </a:rPr>
                  <a:t>? </a:t>
                </a:r>
                <a:r>
                  <a:rPr lang="ko-KR" altLang="en-US" sz="2100" b="1" spc="-150" dirty="0" smtClean="0">
                    <a:solidFill>
                      <a:schemeClr val="bg1"/>
                    </a:solidFill>
                  </a:rPr>
                  <a:t>아랫집 탓</a:t>
                </a:r>
                <a:r>
                  <a:rPr lang="en-US" altLang="ko-KR" sz="2100" b="1" spc="-150" dirty="0" smtClean="0">
                    <a:solidFill>
                      <a:schemeClr val="bg1"/>
                    </a:solidFill>
                  </a:rPr>
                  <a:t>?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28596" y="785794"/>
                <a:ext cx="100013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   이웃 간의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배려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4929190" y="1643050"/>
            <a:ext cx="385765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아랫집에 아기가 태어났는데</a:t>
            </a:r>
          </a:p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집에서 친구들과 시끄럽게 </a:t>
            </a:r>
          </a:p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놀 일이 생겼다</a:t>
            </a:r>
            <a:r>
              <a:rPr lang="en-US" altLang="ko-KR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</a:t>
            </a:r>
          </a:p>
          <a:p>
            <a:endParaRPr lang="en-US" altLang="ko-KR" sz="300" dirty="0" smtClean="0">
              <a:solidFill>
                <a:srgbClr val="985D00"/>
              </a:solidFill>
              <a:latin typeface="HY견명조" pitchFamily="18" charset="-127"/>
              <a:ea typeface="HY견명조" pitchFamily="18" charset="-127"/>
            </a:endParaRPr>
          </a:p>
          <a:p>
            <a:pPr>
              <a:lnSpc>
                <a:spcPct val="200000"/>
              </a:lnSpc>
            </a:pPr>
            <a:r>
              <a:rPr lang="ko-KR" altLang="en-US" sz="1500" b="1" spc="-150" dirty="0" smtClean="0"/>
              <a:t> 만약 나라면</a:t>
            </a:r>
            <a:r>
              <a:rPr lang="en-US" altLang="ko-KR" sz="1500" b="1" spc="-150" dirty="0" smtClean="0"/>
              <a:t>?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5143504" y="3000372"/>
            <a:ext cx="2020784" cy="6429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5245731" y="2950817"/>
            <a:ext cx="2898169" cy="653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004FA2"/>
                </a:solidFill>
              </a:rPr>
              <a:t>아쉽지만 나가 논다</a:t>
            </a:r>
            <a:r>
              <a:rPr lang="en-US" altLang="ko-KR" sz="1300" b="1" spc="-150" dirty="0" smtClean="0">
                <a:solidFill>
                  <a:srgbClr val="004FA2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985D00"/>
                </a:solidFill>
              </a:rPr>
              <a:t>무시하고 집에서 논다</a:t>
            </a:r>
            <a:r>
              <a:rPr lang="en-US" altLang="ko-KR" sz="1300" b="1" spc="-150" dirty="0" smtClean="0">
                <a:solidFill>
                  <a:srgbClr val="985D00"/>
                </a:solidFill>
              </a:rPr>
              <a:t>.</a:t>
            </a:r>
            <a:endParaRPr lang="ko-KR" altLang="en-US" sz="1300" b="1" spc="-150" dirty="0" smtClean="0">
              <a:solidFill>
                <a:srgbClr val="985D00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4857752" y="3106514"/>
            <a:ext cx="428628" cy="322486"/>
            <a:chOff x="5143504" y="3857628"/>
            <a:chExt cx="428628" cy="322486"/>
          </a:xfrm>
        </p:grpSpPr>
        <p:sp>
          <p:nvSpPr>
            <p:cNvPr id="17" name="타원 16"/>
            <p:cNvSpPr/>
            <p:nvPr/>
          </p:nvSpPr>
          <p:spPr>
            <a:xfrm>
              <a:off x="5214942" y="3857628"/>
              <a:ext cx="322486" cy="3224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43504" y="3857628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</a:rPr>
                <a:t> or</a:t>
              </a:r>
              <a:endParaRPr lang="ko-KR" altLang="en-US" sz="14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1214414" y="4286256"/>
            <a:ext cx="3929090" cy="1857388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6156176" y="4869160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spc="-150" dirty="0" smtClean="0">
                <a:solidFill>
                  <a:srgbClr val="C00000"/>
                </a:solidFill>
              </a:rPr>
              <a:t>이 사건의 </a:t>
            </a:r>
          </a:p>
          <a:p>
            <a:r>
              <a:rPr lang="ko-KR" altLang="en-US" b="1" spc="-150" dirty="0" smtClean="0">
                <a:solidFill>
                  <a:srgbClr val="C00000"/>
                </a:solidFill>
              </a:rPr>
              <a:t>예방 방법은</a:t>
            </a:r>
            <a:r>
              <a:rPr lang="en-US" altLang="ko-KR" b="1" spc="-150" dirty="0" smtClean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2" name="위쪽 화살표 21"/>
          <p:cNvSpPr/>
          <p:nvPr/>
        </p:nvSpPr>
        <p:spPr>
          <a:xfrm rot="5400000">
            <a:off x="5567369" y="4933961"/>
            <a:ext cx="214314" cy="490540"/>
          </a:xfrm>
          <a:prstGeom prst="up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357290" y="4357694"/>
            <a:ext cx="392909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층간 소음 살해 사건</a:t>
            </a:r>
            <a:endParaRPr lang="en-US" altLang="ko-KR" sz="1300" b="1" spc="-150" dirty="0" smtClean="0"/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▶일시 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 2015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년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월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서울의 한 빌라 반상회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▶사건 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 1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층 집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 가족이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층의 심각한 소음을 녹음해 와 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반상회에 나온 주민들에게 들려주자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층 집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씨가 화가 나 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부엌에서 칼을 들고 나와 휘둘렀다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▶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결과 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 1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층 집 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B(40)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 사망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B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씨의 어머니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(67) 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중태</a:t>
            </a:r>
            <a:endParaRPr lang="en-US" altLang="ko-KR" sz="1100" b="1" spc="-15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그림 23" descr="집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6854" y="428604"/>
            <a:ext cx="437560" cy="368471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27" name="그림 26" descr="logo_moj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28" name="직선 연결선 27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 descr="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71472" y="357166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300" dirty="0" smtClean="0">
                <a:solidFill>
                  <a:srgbClr val="004FA2"/>
                </a:solidFill>
              </a:rPr>
              <a:t>‘배려 </a:t>
            </a:r>
            <a:r>
              <a:rPr lang="ko-KR" altLang="en-US" sz="2800" b="1" spc="-300" dirty="0" err="1" smtClean="0">
                <a:solidFill>
                  <a:srgbClr val="004FA2"/>
                </a:solidFill>
              </a:rPr>
              <a:t>인증샷</a:t>
            </a:r>
            <a:r>
              <a:rPr lang="ko-KR" altLang="en-US" sz="2800" b="1" spc="-300" dirty="0" smtClean="0">
                <a:solidFill>
                  <a:srgbClr val="004FA2"/>
                </a:solidFill>
              </a:rPr>
              <a:t>’ 릴레이 캠페인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642910" y="928670"/>
            <a:ext cx="7929618" cy="71438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4786314" y="1484784"/>
            <a:ext cx="3929090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500" b="1" spc="-150" dirty="0" smtClean="0">
                <a:solidFill>
                  <a:srgbClr val="C00000"/>
                </a:solidFill>
              </a:rPr>
              <a:t>‘배려 </a:t>
            </a:r>
            <a:r>
              <a:rPr lang="ko-KR" altLang="en-US" sz="1500" b="1" spc="-150" dirty="0" err="1" smtClean="0">
                <a:solidFill>
                  <a:srgbClr val="C00000"/>
                </a:solidFill>
              </a:rPr>
              <a:t>인증샷</a:t>
            </a:r>
            <a:r>
              <a:rPr lang="ko-KR" altLang="en-US" sz="1500" b="1" spc="-150" dirty="0" smtClean="0">
                <a:solidFill>
                  <a:srgbClr val="C00000"/>
                </a:solidFill>
              </a:rPr>
              <a:t>’ 릴레이 캠페인은</a:t>
            </a:r>
            <a:endParaRPr lang="en-US" altLang="ko-KR" sz="1500" b="1" spc="-15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‘배려’ 경험 </a:t>
            </a:r>
            <a:r>
              <a:rPr lang="ko-KR" altLang="en-US" sz="1100" b="1" spc="-15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댓글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달기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‘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배려’ 상황 </a:t>
            </a:r>
            <a:r>
              <a:rPr lang="ko-KR" altLang="en-US" sz="1100" b="1" spc="-15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인증샷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올리기 등의 이벤트입니다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‘L’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자를 손이나 몸 등으로 형상화하여 </a:t>
            </a:r>
          </a:p>
          <a:p>
            <a:pPr>
              <a:lnSpc>
                <a:spcPct val="150000"/>
              </a:lnSpc>
            </a:pPr>
            <a:r>
              <a:rPr lang="ko-KR" altLang="en-US" sz="1100" b="1" spc="-15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인증샷을</a:t>
            </a: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촬영하여 올리면 우수작을 선정하여 </a:t>
            </a:r>
            <a:endParaRPr lang="en-US" altLang="ko-KR" sz="1100" b="1" spc="-15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소정의 기념품을 줍니다</a:t>
            </a:r>
            <a:r>
              <a:rPr lang="en-US" altLang="ko-KR" sz="1100" b="1" spc="-15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400" b="1" spc="-15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100" b="1" dirty="0" err="1" smtClean="0">
                <a:solidFill>
                  <a:srgbClr val="C00000"/>
                </a:solidFill>
              </a:rPr>
              <a:t>페이스북</a:t>
            </a:r>
            <a:r>
              <a:rPr lang="ko-KR" altLang="en-US" sz="1100" b="1" dirty="0" smtClean="0">
                <a:solidFill>
                  <a:srgbClr val="C00000"/>
                </a:solidFill>
              </a:rPr>
              <a:t> </a:t>
            </a:r>
            <a:r>
              <a:rPr lang="en-US" altLang="ko-KR" sz="1100" b="1" dirty="0" smtClean="0">
                <a:solidFill>
                  <a:srgbClr val="C00000"/>
                </a:solidFill>
              </a:rPr>
              <a:t>: https://www.facebook.com/lawrelay</a:t>
            </a:r>
          </a:p>
          <a:p>
            <a:pPr>
              <a:lnSpc>
                <a:spcPct val="150000"/>
              </a:lnSpc>
            </a:pPr>
            <a:endParaRPr lang="en-US" altLang="ko-KR" sz="1100" b="1" spc="-15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3997383"/>
            <a:ext cx="6286544" cy="943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0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배려 문화가 확산되도록 </a:t>
            </a:r>
            <a:r>
              <a:rPr lang="en-US" altLang="ko-KR" sz="20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SNS, </a:t>
            </a:r>
            <a:r>
              <a:rPr lang="ko-KR" altLang="en-US" sz="2000" spc="-150" dirty="0" err="1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페이스북을</a:t>
            </a:r>
            <a:r>
              <a:rPr lang="ko-KR" altLang="en-US" sz="20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활용하여 </a:t>
            </a:r>
          </a:p>
          <a:p>
            <a:pPr>
              <a:lnSpc>
                <a:spcPct val="150000"/>
              </a:lnSpc>
            </a:pPr>
            <a:r>
              <a:rPr lang="ko-KR" altLang="en-US" sz="2000" spc="-150" dirty="0" err="1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아이스버킷</a:t>
            </a:r>
            <a:r>
              <a:rPr lang="ko-KR" altLang="en-US" sz="20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</a:t>
            </a:r>
            <a:r>
              <a:rPr lang="ko-KR" altLang="en-US" sz="2000" spc="-150" dirty="0" err="1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챌린지</a:t>
            </a:r>
            <a:r>
              <a:rPr lang="ko-KR" altLang="en-US" sz="20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형태의 릴레이 캠페인을 하자</a:t>
            </a:r>
            <a:r>
              <a:rPr lang="en-US" altLang="ko-KR" sz="20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9422" y="5021726"/>
            <a:ext cx="2786082" cy="1007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err="1" smtClean="0"/>
              <a:t>아이스버킷</a:t>
            </a:r>
            <a:r>
              <a:rPr lang="ko-KR" altLang="en-US" sz="1300" b="1" spc="-150" dirty="0" smtClean="0"/>
              <a:t> </a:t>
            </a:r>
            <a:r>
              <a:rPr lang="ko-KR" altLang="en-US" sz="1300" b="1" spc="-150" dirty="0" err="1" smtClean="0"/>
              <a:t>챌린지</a:t>
            </a:r>
            <a:endParaRPr lang="en-US" altLang="ko-KR" sz="1300" b="1" spc="-150" dirty="0" smtClean="0"/>
          </a:p>
          <a:p>
            <a:r>
              <a:rPr lang="ko-KR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대표적인 릴레이 캠페인으로 </a:t>
            </a:r>
          </a:p>
          <a:p>
            <a:r>
              <a:rPr lang="ko-KR" altLang="en-US" sz="1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루게릭병</a:t>
            </a:r>
            <a:r>
              <a:rPr lang="ko-KR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환자들에 대한 관심을 불러일으켜 </a:t>
            </a:r>
          </a:p>
          <a:p>
            <a:r>
              <a:rPr lang="ko-KR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기부금을 모으기 위해 시작되었고</a:t>
            </a:r>
            <a:r>
              <a:rPr lang="en-US" altLang="ko-K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</a:p>
          <a:p>
            <a:r>
              <a:rPr lang="en-US" altLang="ko-K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SNS</a:t>
            </a:r>
            <a:r>
              <a:rPr lang="ko-KR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를 통해 전 세계로 확산되었다</a:t>
            </a:r>
            <a:r>
              <a:rPr lang="en-US" altLang="ko-KR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4427984" y="5021726"/>
            <a:ext cx="2808312" cy="1071570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15" name="그림 14" descr="logo_moj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16" name="직선 연결선 15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2357430"/>
            <a:ext cx="8229600" cy="1143000"/>
          </a:xfrm>
        </p:spPr>
        <p:txBody>
          <a:bodyPr/>
          <a:lstStyle/>
          <a:p>
            <a:r>
              <a:rPr lang="ko-KR" altLang="en-US" dirty="0" smtClean="0"/>
              <a:t>텍스트</a:t>
            </a:r>
            <a:r>
              <a:rPr lang="en-US" altLang="ko-KR" dirty="0" smtClean="0"/>
              <a:t> </a:t>
            </a:r>
            <a:r>
              <a:rPr lang="ko-KR" altLang="en-US" dirty="0" smtClean="0"/>
              <a:t>상자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14432" y="500043"/>
            <a:ext cx="7086592" cy="500065"/>
          </a:xfrm>
        </p:spPr>
        <p:txBody>
          <a:bodyPr>
            <a:normAutofit fontScale="92500" lnSpcReduction="20000"/>
          </a:bodyPr>
          <a:lstStyle/>
          <a:p>
            <a:endParaRPr lang="ko-KR" alt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162675"/>
            <a:ext cx="9144000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928662" y="357166"/>
            <a:ext cx="4357718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텍스트</a:t>
            </a:r>
            <a:r>
              <a: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o-KR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상자</a:t>
            </a:r>
            <a:endParaRPr kumimoji="0" lang="en-US" altLang="ko-KR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그림 20" descr="배려는 마음의 법 손 바탕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72" y="357166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300" dirty="0" smtClean="0">
                <a:solidFill>
                  <a:srgbClr val="004FA2"/>
                </a:solidFill>
              </a:rPr>
              <a:t>배려</a:t>
            </a:r>
            <a:r>
              <a:rPr lang="ko-KR" altLang="en-US" sz="2400" spc="-300" dirty="0" smtClean="0"/>
              <a:t>는</a:t>
            </a:r>
            <a:r>
              <a:rPr lang="ko-KR" altLang="en-US" spc="-300" dirty="0" smtClean="0"/>
              <a:t> </a:t>
            </a:r>
            <a:r>
              <a:rPr lang="ko-KR" altLang="en-US" sz="2400" spc="-300" dirty="0" smtClean="0"/>
              <a:t>이웃을 </a:t>
            </a:r>
            <a:r>
              <a:rPr lang="ko-KR" altLang="en-US" sz="2800" b="1" spc="-300" dirty="0" smtClean="0">
                <a:solidFill>
                  <a:srgbClr val="004FA2"/>
                </a:solidFill>
              </a:rPr>
              <a:t>사랑</a:t>
            </a:r>
            <a:r>
              <a:rPr lang="en-US" altLang="ko-KR" sz="2400" b="1" spc="-150" dirty="0" smtClean="0">
                <a:solidFill>
                  <a:srgbClr val="004FA2"/>
                </a:solidFill>
              </a:rPr>
              <a:t>(Love)</a:t>
            </a:r>
            <a:r>
              <a:rPr lang="ko-KR" altLang="en-US" sz="2400" spc="-300" dirty="0" smtClean="0"/>
              <a:t>하는 마음의 </a:t>
            </a:r>
            <a:r>
              <a:rPr lang="ko-KR" altLang="en-US" sz="2800" b="1" spc="-300" dirty="0" smtClean="0">
                <a:solidFill>
                  <a:srgbClr val="004FA2"/>
                </a:solidFill>
              </a:rPr>
              <a:t>법</a:t>
            </a:r>
            <a:r>
              <a:rPr lang="en-US" altLang="ko-KR" sz="2400" b="1" spc="-150" dirty="0" smtClean="0">
                <a:solidFill>
                  <a:srgbClr val="004FA2"/>
                </a:solidFill>
              </a:rPr>
              <a:t>(Law)</a:t>
            </a:r>
            <a:endParaRPr lang="ko-KR" altLang="en-US" sz="2400" b="1" spc="-150" dirty="0">
              <a:solidFill>
                <a:srgbClr val="004FA2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42910" y="928670"/>
            <a:ext cx="7929618" cy="71438"/>
          </a:xfrm>
          <a:prstGeom prst="rect">
            <a:avLst/>
          </a:prstGeom>
          <a:solidFill>
            <a:schemeClr val="bg1">
              <a:lumMod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" name="그룹 10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cxnSp>
          <p:nvCxnSpPr>
            <p:cNvPr id="16" name="직선 연결선 15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그림 16" descr="logo_moj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</p:grpSp>
      <p:pic>
        <p:nvPicPr>
          <p:cNvPr id="18" name="그림 17" descr="배려-로고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5000636"/>
            <a:ext cx="1643074" cy="642610"/>
          </a:xfrm>
          <a:prstGeom prst="rect">
            <a:avLst/>
          </a:prstGeom>
        </p:spPr>
      </p:pic>
      <p:pic>
        <p:nvPicPr>
          <p:cNvPr id="19" name="그림 18" descr="마음의법-로고(최종-확정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24316" y="4857760"/>
            <a:ext cx="1012094" cy="920679"/>
          </a:xfrm>
          <a:prstGeom prst="rect">
            <a:avLst/>
          </a:prstGeom>
        </p:spPr>
      </p:pic>
      <p:pic>
        <p:nvPicPr>
          <p:cNvPr id="20" name="그림 19" descr="배려로-로고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86512" y="5183846"/>
            <a:ext cx="1571636" cy="24541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14348" y="2000240"/>
            <a:ext cx="542928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3600" spc="-300" dirty="0" smtClean="0"/>
              <a:t>배려란</a:t>
            </a:r>
            <a:endParaRPr lang="en-US" altLang="ko-KR" sz="3600" spc="-300" dirty="0" smtClean="0"/>
          </a:p>
          <a:p>
            <a:r>
              <a:rPr lang="ko-KR" altLang="en-US" sz="8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ko-KR" altLang="en-US" sz="1600" b="1" spc="-150" dirty="0" smtClean="0"/>
              <a:t>타인에게 관심을 가지고 </a:t>
            </a:r>
          </a:p>
          <a:p>
            <a:pPr>
              <a:lnSpc>
                <a:spcPct val="150000"/>
              </a:lnSpc>
            </a:pPr>
            <a:r>
              <a:rPr lang="ko-KR" altLang="en-US" sz="1600" b="1" spc="-150" dirty="0" smtClean="0"/>
              <a:t>도와주거나 </a:t>
            </a:r>
          </a:p>
          <a:p>
            <a:pPr>
              <a:lnSpc>
                <a:spcPct val="150000"/>
              </a:lnSpc>
            </a:pPr>
            <a:r>
              <a:rPr lang="ko-KR" altLang="en-US" sz="1600" b="1" spc="-150" dirty="0" smtClean="0"/>
              <a:t>마음을 써서 보살펴 주는 것입니다</a:t>
            </a:r>
            <a:r>
              <a:rPr lang="en-US" altLang="ko-KR" sz="1600" spc="-150" dirty="0" smtClean="0"/>
              <a:t>.</a:t>
            </a:r>
            <a:endParaRPr lang="ko-KR" altLang="en-US" sz="1600" spc="-15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직사각형 5">
            <a:hlinkClick r:id="rId3" action="ppaction://hlinkfile"/>
          </p:cNvPr>
          <p:cNvSpPr/>
          <p:nvPr/>
        </p:nvSpPr>
        <p:spPr>
          <a:xfrm>
            <a:off x="500034" y="1357298"/>
            <a:ext cx="4429156" cy="278608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00034" y="285728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/>
              <a:t>배려는 남을 먼저 생각하는 마음 </a:t>
            </a:r>
          </a:p>
          <a:p>
            <a:r>
              <a:rPr lang="ko-KR" altLang="en-US" sz="2300" b="1" spc="-150" dirty="0" smtClean="0">
                <a:solidFill>
                  <a:srgbClr val="004FA2"/>
                </a:solidFill>
              </a:rPr>
              <a:t>기찻길로 던진 신발 한 짝</a:t>
            </a:r>
            <a:endParaRPr lang="ko-KR" altLang="en-US" sz="2300" b="1" spc="-150" dirty="0">
              <a:solidFill>
                <a:srgbClr val="004FA2"/>
              </a:solidFill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642910" y="357166"/>
            <a:ext cx="8001056" cy="6171175"/>
            <a:chOff x="642910" y="357166"/>
            <a:chExt cx="8001056" cy="6171175"/>
          </a:xfrm>
        </p:grpSpPr>
        <p:grpSp>
          <p:nvGrpSpPr>
            <p:cNvPr id="5" name="그룹 4"/>
            <p:cNvGrpSpPr/>
            <p:nvPr/>
          </p:nvGrpSpPr>
          <p:grpSpPr>
            <a:xfrm>
              <a:off x="642910" y="1071546"/>
              <a:ext cx="7929618" cy="5456795"/>
              <a:chOff x="642910" y="1071546"/>
              <a:chExt cx="7929618" cy="5456795"/>
            </a:xfrm>
          </p:grpSpPr>
          <p:sp>
            <p:nvSpPr>
              <p:cNvPr id="7" name="직사각형 6"/>
              <p:cNvSpPr/>
              <p:nvPr/>
            </p:nvSpPr>
            <p:spPr>
              <a:xfrm>
                <a:off x="642910" y="1071546"/>
                <a:ext cx="7929618" cy="45719"/>
              </a:xfrm>
              <a:prstGeom prst="rect">
                <a:avLst/>
              </a:prstGeom>
              <a:solidFill>
                <a:schemeClr val="bg1">
                  <a:lumMod val="5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8" name="그룹 10"/>
              <p:cNvGrpSpPr/>
              <p:nvPr/>
            </p:nvGrpSpPr>
            <p:grpSpPr>
              <a:xfrm>
                <a:off x="642910" y="6286521"/>
                <a:ext cx="7858180" cy="241820"/>
                <a:chOff x="642910" y="6286521"/>
                <a:chExt cx="7858180" cy="241820"/>
              </a:xfrm>
            </p:grpSpPr>
            <p:cxnSp>
              <p:nvCxnSpPr>
                <p:cNvPr id="9" name="직선 연결선 8"/>
                <p:cNvCxnSpPr/>
                <p:nvPr/>
              </p:nvCxnSpPr>
              <p:spPr>
                <a:xfrm>
                  <a:off x="642910" y="6429396"/>
                  <a:ext cx="6858048" cy="1588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0" name="그림 9" descr="logo_moj.png"/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7643835" y="6286521"/>
                  <a:ext cx="857255" cy="24182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1" name="그림 10" descr="마음의법-로고(최종-확정).png"/>
            <p:cNvPicPr preferRelativeResize="0"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01024" y="357166"/>
              <a:ext cx="642942" cy="584870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5000628" y="2000240"/>
            <a:ext cx="3857652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spc="-150" dirty="0" smtClean="0"/>
              <a:t>기차에서 신발 한 짝을 떨어뜨린 소년</a:t>
            </a:r>
            <a:r>
              <a:rPr lang="en-US" altLang="ko-KR" sz="1300" spc="-150" dirty="0" smtClean="0"/>
              <a:t>! </a:t>
            </a:r>
          </a:p>
          <a:p>
            <a:pPr>
              <a:lnSpc>
                <a:spcPct val="150000"/>
              </a:lnSpc>
            </a:pPr>
            <a:r>
              <a:rPr lang="ko-KR" altLang="en-US" sz="1300" spc="-150" dirty="0" smtClean="0"/>
              <a:t>기차가 역에서 멀어지기 전</a:t>
            </a:r>
            <a:r>
              <a:rPr lang="en-US" altLang="ko-KR" sz="1300" spc="-150" dirty="0" smtClean="0"/>
              <a:t>, </a:t>
            </a:r>
            <a:r>
              <a:rPr lang="ko-KR" altLang="en-US" sz="1300" spc="-150" dirty="0" smtClean="0"/>
              <a:t>갑자기 신고 있던 </a:t>
            </a:r>
          </a:p>
          <a:p>
            <a:pPr>
              <a:lnSpc>
                <a:spcPct val="150000"/>
              </a:lnSpc>
            </a:pPr>
            <a:r>
              <a:rPr lang="ko-KR" altLang="en-US" sz="1300" spc="-150" dirty="0" smtClean="0"/>
              <a:t>신발 한 짝을 벗어 기차역을 향해 힘껏 던졌다</a:t>
            </a:r>
            <a:r>
              <a:rPr lang="en-US" altLang="ko-KR" sz="1300" spc="-150" dirty="0" smtClean="0"/>
              <a:t>.</a:t>
            </a:r>
          </a:p>
          <a:p>
            <a:r>
              <a:rPr lang="en-US" altLang="ko-KR" sz="900" b="1" spc="-150" dirty="0" smtClean="0"/>
              <a:t> </a:t>
            </a:r>
          </a:p>
          <a:p>
            <a:r>
              <a:rPr lang="ko-KR" altLang="en-US" sz="2000" b="1" spc="-150" dirty="0" smtClean="0"/>
              <a:t>그는 왜 신발 한 짝을 던졌을까</a:t>
            </a:r>
            <a:r>
              <a:rPr lang="en-US" altLang="ko-KR" sz="2000" b="1" spc="-150" dirty="0" smtClean="0"/>
              <a:t>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12134" y="4214818"/>
            <a:ext cx="667223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000" spc="-3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[</a:t>
            </a:r>
            <a:r>
              <a:rPr lang="ko-KR" altLang="en-US" sz="25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“두 짝이 있어야 주운 사람이 신을 수 있다</a:t>
            </a:r>
            <a:r>
              <a:rPr lang="en-US" altLang="ko-KR" sz="25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.”</a:t>
            </a:r>
            <a:r>
              <a:rPr lang="en-US" altLang="ko-KR" sz="30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]</a:t>
            </a:r>
          </a:p>
        </p:txBody>
      </p:sp>
      <p:grpSp>
        <p:nvGrpSpPr>
          <p:cNvPr id="24" name="그룹 23"/>
          <p:cNvGrpSpPr/>
          <p:nvPr/>
        </p:nvGrpSpPr>
        <p:grpSpPr>
          <a:xfrm>
            <a:off x="2786050" y="5155052"/>
            <a:ext cx="4018198" cy="938244"/>
            <a:chOff x="2786050" y="5072074"/>
            <a:chExt cx="4018198" cy="938244"/>
          </a:xfrm>
        </p:grpSpPr>
        <p:sp>
          <p:nvSpPr>
            <p:cNvPr id="17" name="TextBox 16"/>
            <p:cNvSpPr txBox="1"/>
            <p:nvPr/>
          </p:nvSpPr>
          <p:spPr>
            <a:xfrm>
              <a:off x="3786182" y="5119829"/>
              <a:ext cx="1214446" cy="333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200" b="1" spc="-150" dirty="0" err="1" smtClean="0"/>
                <a:t>마하트마</a:t>
              </a:r>
              <a:r>
                <a:rPr lang="ko-KR" altLang="en-US" sz="1200" b="1" spc="-150" dirty="0" smtClean="0"/>
                <a:t> 간디</a:t>
              </a:r>
              <a:endParaRPr lang="en-US" altLang="ko-KR" sz="1200" b="1" spc="-150" dirty="0" smtClean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86182" y="5429264"/>
              <a:ext cx="3018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spc="-150" dirty="0" smtClean="0"/>
                <a:t>무저항주의의 평화로운 방법으로 영국으로부터 </a:t>
              </a:r>
            </a:p>
            <a:p>
              <a:r>
                <a:rPr lang="ko-KR" altLang="en-US" sz="1200" spc="-150" dirty="0" smtClean="0"/>
                <a:t>인도의 독립을 이끌어 낸 지도자</a:t>
              </a:r>
              <a:endParaRPr lang="en-US" altLang="ko-KR" sz="1200" spc="-150" dirty="0" smtClean="0"/>
            </a:p>
          </p:txBody>
        </p:sp>
        <p:cxnSp>
          <p:nvCxnSpPr>
            <p:cNvPr id="21" name="직선 연결선 20"/>
            <p:cNvCxnSpPr/>
            <p:nvPr/>
          </p:nvCxnSpPr>
          <p:spPr>
            <a:xfrm>
              <a:off x="3714744" y="5429264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그림 18" descr="간디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86050" y="5072074"/>
              <a:ext cx="1143008" cy="93824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직사각형 3">
            <a:hlinkClick r:id="rId3" action="ppaction://hlinkfile"/>
          </p:cNvPr>
          <p:cNvSpPr/>
          <p:nvPr/>
        </p:nvSpPr>
        <p:spPr>
          <a:xfrm>
            <a:off x="500034" y="1357298"/>
            <a:ext cx="4429156" cy="264320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285728"/>
            <a:ext cx="7858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700" b="1" spc="-150" dirty="0" smtClean="0"/>
              <a:t>배려는 나보다 우리가 먼저 </a:t>
            </a:r>
            <a:endParaRPr lang="en-US" altLang="ko-KR" sz="1700" b="1" spc="-150" dirty="0" smtClean="0"/>
          </a:p>
          <a:p>
            <a:r>
              <a:rPr lang="ko-KR" altLang="en-US" sz="2300" b="1" spc="-150" dirty="0" smtClean="0">
                <a:solidFill>
                  <a:srgbClr val="004FA2"/>
                </a:solidFill>
              </a:rPr>
              <a:t>‘</a:t>
            </a:r>
            <a:r>
              <a:rPr lang="ko-KR" altLang="en-US" sz="2300" b="1" spc="-150" dirty="0" err="1" smtClean="0">
                <a:solidFill>
                  <a:srgbClr val="004FA2"/>
                </a:solidFill>
              </a:rPr>
              <a:t>우분투</a:t>
            </a:r>
            <a:r>
              <a:rPr lang="en-US" altLang="ko-KR" sz="2300" b="1" spc="-150" dirty="0" smtClean="0">
                <a:solidFill>
                  <a:srgbClr val="004FA2"/>
                </a:solidFill>
              </a:rPr>
              <a:t>(UBUNTU)’</a:t>
            </a:r>
            <a:endParaRPr lang="ko-KR" altLang="en-US" sz="2300" b="1" spc="-150" dirty="0">
              <a:solidFill>
                <a:srgbClr val="004FA2"/>
              </a:solidFill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642910" y="357166"/>
            <a:ext cx="8001056" cy="6171175"/>
            <a:chOff x="642910" y="357166"/>
            <a:chExt cx="8001056" cy="6171175"/>
          </a:xfrm>
        </p:grpSpPr>
        <p:grpSp>
          <p:nvGrpSpPr>
            <p:cNvPr id="7" name="그룹 6"/>
            <p:cNvGrpSpPr/>
            <p:nvPr/>
          </p:nvGrpSpPr>
          <p:grpSpPr>
            <a:xfrm>
              <a:off x="642910" y="1071546"/>
              <a:ext cx="7929618" cy="5456795"/>
              <a:chOff x="642910" y="1071546"/>
              <a:chExt cx="7929618" cy="5456795"/>
            </a:xfrm>
          </p:grpSpPr>
          <p:sp>
            <p:nvSpPr>
              <p:cNvPr id="9" name="직사각형 8"/>
              <p:cNvSpPr/>
              <p:nvPr/>
            </p:nvSpPr>
            <p:spPr>
              <a:xfrm>
                <a:off x="642910" y="1071546"/>
                <a:ext cx="7929618" cy="45719"/>
              </a:xfrm>
              <a:prstGeom prst="rect">
                <a:avLst/>
              </a:prstGeom>
              <a:solidFill>
                <a:schemeClr val="bg1">
                  <a:lumMod val="50000"/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" name="그룹 10"/>
              <p:cNvGrpSpPr/>
              <p:nvPr/>
            </p:nvGrpSpPr>
            <p:grpSpPr>
              <a:xfrm>
                <a:off x="642910" y="6286521"/>
                <a:ext cx="7858180" cy="241820"/>
                <a:chOff x="642910" y="6286521"/>
                <a:chExt cx="7858180" cy="241820"/>
              </a:xfrm>
            </p:grpSpPr>
            <p:cxnSp>
              <p:nvCxnSpPr>
                <p:cNvPr id="11" name="직선 연결선 10"/>
                <p:cNvCxnSpPr/>
                <p:nvPr/>
              </p:nvCxnSpPr>
              <p:spPr>
                <a:xfrm>
                  <a:off x="642910" y="6429396"/>
                  <a:ext cx="6858048" cy="1588"/>
                </a:xfrm>
                <a:prstGeom prst="line">
                  <a:avLst/>
                </a:prstGeom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2" name="그림 11" descr="logo_moj.png"/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7643835" y="6286521"/>
                  <a:ext cx="857255" cy="241820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그림 7" descr="마음의법-로고(최종-확정).png"/>
            <p:cNvPicPr preferRelativeResize="0"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01024" y="357166"/>
              <a:ext cx="642942" cy="584870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5000628" y="1785926"/>
            <a:ext cx="38576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spc="-150" dirty="0" smtClean="0"/>
              <a:t>나뭇가지에 매단 음식을 </a:t>
            </a:r>
          </a:p>
          <a:p>
            <a:pPr>
              <a:lnSpc>
                <a:spcPct val="150000"/>
              </a:lnSpc>
            </a:pPr>
            <a:r>
              <a:rPr lang="ko-KR" altLang="en-US" sz="1300" spc="-150" dirty="0" smtClean="0"/>
              <a:t>제일 먼저 차지하는 사람이 </a:t>
            </a:r>
          </a:p>
          <a:p>
            <a:pPr>
              <a:lnSpc>
                <a:spcPct val="150000"/>
              </a:lnSpc>
            </a:pPr>
            <a:r>
              <a:rPr lang="ko-KR" altLang="en-US" sz="1300" spc="-150" dirty="0" smtClean="0"/>
              <a:t>먹을 수 있는 게임이 시작되었다</a:t>
            </a:r>
            <a:r>
              <a:rPr lang="en-US" altLang="ko-KR" sz="1300" spc="-150" dirty="0" smtClean="0"/>
              <a:t>!</a:t>
            </a:r>
            <a:r>
              <a:rPr lang="en-US" altLang="ko-KR" sz="900" b="1" spc="-150" dirty="0" smtClean="0"/>
              <a:t> </a:t>
            </a:r>
          </a:p>
          <a:p>
            <a:pPr>
              <a:lnSpc>
                <a:spcPct val="150000"/>
              </a:lnSpc>
            </a:pPr>
            <a:endParaRPr lang="en-US" altLang="ko-KR" sz="900" b="1" spc="-150" dirty="0" smtClean="0"/>
          </a:p>
          <a:p>
            <a:r>
              <a:rPr lang="ko-KR" altLang="en-US" sz="2000" b="1" spc="-150" dirty="0" smtClean="0"/>
              <a:t>먹을 것이 부족했던 아이들은</a:t>
            </a:r>
          </a:p>
          <a:p>
            <a:r>
              <a:rPr lang="ko-KR" altLang="en-US" sz="2000" b="1" spc="-150" dirty="0" smtClean="0"/>
              <a:t>어떻게 했을까</a:t>
            </a:r>
            <a:r>
              <a:rPr lang="en-US" altLang="ko-KR" sz="2000" b="1" spc="-150" dirty="0" smtClean="0"/>
              <a:t>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7224" y="4143380"/>
            <a:ext cx="76438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3000" spc="-3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[</a:t>
            </a:r>
            <a:r>
              <a:rPr lang="ko-KR" altLang="en-US" sz="25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“</a:t>
            </a:r>
            <a:r>
              <a:rPr lang="ko-KR" altLang="en-US" sz="2500" spc="-150" dirty="0" err="1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우분투</a:t>
            </a:r>
            <a:r>
              <a:rPr lang="en-US" altLang="ko-KR" sz="25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(UBUNTU) – </a:t>
            </a:r>
            <a:r>
              <a:rPr lang="ko-KR" altLang="en-US" sz="25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우리가 있기에 내가 있다</a:t>
            </a:r>
            <a:r>
              <a:rPr lang="en-US" altLang="ko-KR" sz="25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.”</a:t>
            </a:r>
            <a:r>
              <a:rPr lang="en-US" altLang="ko-KR" sz="30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]</a:t>
            </a:r>
          </a:p>
        </p:txBody>
      </p:sp>
      <p:grpSp>
        <p:nvGrpSpPr>
          <p:cNvPr id="15" name="그룹 14"/>
          <p:cNvGrpSpPr/>
          <p:nvPr/>
        </p:nvGrpSpPr>
        <p:grpSpPr>
          <a:xfrm>
            <a:off x="2786050" y="5157192"/>
            <a:ext cx="5314342" cy="938244"/>
            <a:chOff x="2786050" y="5072074"/>
            <a:chExt cx="5314342" cy="938244"/>
          </a:xfrm>
        </p:grpSpPr>
        <p:sp>
          <p:nvSpPr>
            <p:cNvPr id="16" name="TextBox 15"/>
            <p:cNvSpPr txBox="1"/>
            <p:nvPr/>
          </p:nvSpPr>
          <p:spPr>
            <a:xfrm>
              <a:off x="3786182" y="5119829"/>
              <a:ext cx="1214446" cy="333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200" b="1" spc="-150" dirty="0" err="1" smtClean="0"/>
                <a:t>넬슨</a:t>
              </a:r>
              <a:r>
                <a:rPr lang="ko-KR" altLang="en-US" sz="1200" b="1" spc="-150" dirty="0" smtClean="0"/>
                <a:t> </a:t>
              </a:r>
              <a:r>
                <a:rPr lang="ko-KR" altLang="en-US" sz="1200" b="1" spc="-150" dirty="0" err="1" smtClean="0"/>
                <a:t>만델라</a:t>
              </a:r>
              <a:endParaRPr lang="en-US" altLang="ko-KR" sz="1200" b="1" spc="-150" dirty="0" smtClean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86182" y="5429264"/>
              <a:ext cx="43142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200" spc="-150" dirty="0" smtClean="0"/>
                <a:t>인종차별 정책을 무너뜨린 </a:t>
              </a:r>
              <a:endParaRPr lang="en-US" altLang="ko-KR" sz="1200" spc="-150" dirty="0" smtClean="0"/>
            </a:p>
            <a:p>
              <a:r>
                <a:rPr lang="ko-KR" altLang="en-US" sz="1200" spc="-150" dirty="0" smtClean="0"/>
                <a:t>남아프리카 공화국의 대통령</a:t>
              </a:r>
            </a:p>
          </p:txBody>
        </p:sp>
        <p:cxnSp>
          <p:nvCxnSpPr>
            <p:cNvPr id="18" name="직선 연결선 17"/>
            <p:cNvCxnSpPr/>
            <p:nvPr/>
          </p:nvCxnSpPr>
          <p:spPr>
            <a:xfrm>
              <a:off x="3714744" y="5429264"/>
              <a:ext cx="1071570" cy="158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그림 18" descr="간디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86050" y="5072074"/>
              <a:ext cx="1143008" cy="938244"/>
            </a:xfrm>
            <a:prstGeom prst="rect">
              <a:avLst/>
            </a:prstGeom>
          </p:spPr>
        </p:pic>
      </p:grpSp>
      <p:pic>
        <p:nvPicPr>
          <p:cNvPr id="21" name="그림 20" descr="넬슨만델라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86050" y="5072074"/>
            <a:ext cx="1143008" cy="93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5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72" y="357166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spc="-300" dirty="0" smtClean="0">
                <a:solidFill>
                  <a:srgbClr val="004FA2"/>
                </a:solidFill>
              </a:rPr>
              <a:t>배려</a:t>
            </a:r>
            <a:r>
              <a:rPr lang="ko-KR" altLang="en-US" sz="2400" spc="-300" dirty="0" smtClean="0"/>
              <a:t>는</a:t>
            </a:r>
            <a:r>
              <a:rPr lang="en-US" altLang="ko-KR" sz="2800" b="1" spc="-150" dirty="0" smtClean="0">
                <a:solidFill>
                  <a:srgbClr val="004FA2"/>
                </a:solidFill>
              </a:rPr>
              <a:t> </a:t>
            </a:r>
            <a:r>
              <a:rPr lang="ko-KR" altLang="en-US" sz="2800" b="1" spc="-150" dirty="0" smtClean="0">
                <a:solidFill>
                  <a:srgbClr val="004FA2"/>
                </a:solidFill>
              </a:rPr>
              <a:t>부메랑</a:t>
            </a:r>
            <a:r>
              <a:rPr lang="ko-KR" altLang="en-US" sz="2400" spc="-300" dirty="0" smtClean="0"/>
              <a:t>입니다</a:t>
            </a:r>
            <a:endParaRPr lang="ko-KR" altLang="en-US" sz="2800" b="1" spc="-150" dirty="0">
              <a:solidFill>
                <a:srgbClr val="004FA2"/>
              </a:solidFill>
            </a:endParaRPr>
          </a:p>
        </p:txBody>
      </p:sp>
      <p:grpSp>
        <p:nvGrpSpPr>
          <p:cNvPr id="4" name="그룹 3"/>
          <p:cNvGrpSpPr/>
          <p:nvPr/>
        </p:nvGrpSpPr>
        <p:grpSpPr>
          <a:xfrm>
            <a:off x="642910" y="928670"/>
            <a:ext cx="7929618" cy="5599671"/>
            <a:chOff x="642910" y="928670"/>
            <a:chExt cx="7929618" cy="5599671"/>
          </a:xfrm>
        </p:grpSpPr>
        <p:sp>
          <p:nvSpPr>
            <p:cNvPr id="5" name="직사각형 4"/>
            <p:cNvSpPr/>
            <p:nvPr/>
          </p:nvSpPr>
          <p:spPr>
            <a:xfrm>
              <a:off x="642910" y="928670"/>
              <a:ext cx="7929618" cy="71438"/>
            </a:xfrm>
            <a:prstGeom prst="rect">
              <a:avLst/>
            </a:prstGeom>
            <a:solidFill>
              <a:schemeClr val="bg1">
                <a:lumMod val="5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" name="그룹 10"/>
            <p:cNvGrpSpPr/>
            <p:nvPr/>
          </p:nvGrpSpPr>
          <p:grpSpPr>
            <a:xfrm>
              <a:off x="5508104" y="6286521"/>
              <a:ext cx="2992986" cy="241820"/>
              <a:chOff x="5508104" y="6286521"/>
              <a:chExt cx="2992986" cy="241820"/>
            </a:xfrm>
          </p:grpSpPr>
          <p:cxnSp>
            <p:nvCxnSpPr>
              <p:cNvPr id="7" name="직선 연결선 6"/>
              <p:cNvCxnSpPr/>
              <p:nvPr/>
            </p:nvCxnSpPr>
            <p:spPr>
              <a:xfrm>
                <a:off x="5508104" y="6430984"/>
                <a:ext cx="1992854" cy="0"/>
              </a:xfrm>
              <a:prstGeom prst="line">
                <a:avLst/>
              </a:prstGeom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8" name="그림 7" descr="logo_moj.pn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643835" y="6286521"/>
                <a:ext cx="857255" cy="241820"/>
              </a:xfrm>
              <a:prstGeom prst="rect">
                <a:avLst/>
              </a:prstGeom>
            </p:spPr>
          </p:pic>
        </p:grpSp>
      </p:grpSp>
      <p:sp>
        <p:nvSpPr>
          <p:cNvPr id="10" name="TextBox 9"/>
          <p:cNvSpPr txBox="1"/>
          <p:nvPr/>
        </p:nvSpPr>
        <p:spPr>
          <a:xfrm>
            <a:off x="357158" y="1500174"/>
            <a:ext cx="60722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“내가 한 배려는 </a:t>
            </a:r>
          </a:p>
          <a:p>
            <a:r>
              <a:rPr lang="ko-KR" altLang="en-US" sz="22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   다시 내게로 돌아오게 되어 있다</a:t>
            </a:r>
            <a:r>
              <a:rPr lang="en-US" altLang="ko-KR" sz="2200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72132" y="2617748"/>
            <a:ext cx="2714644" cy="24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한 사람의 배려는 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다른 사람에게 퍼지고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다시 온 세상으로 퍼져 나간다</a:t>
            </a:r>
            <a:r>
              <a:rPr lang="en-US" altLang="ko-KR" sz="1300" b="1" spc="-15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300" b="1" spc="-150" dirty="0" smtClean="0"/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배려를 하면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결국 나도 어느 순간 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누군가에게 꼭 필요한</a:t>
            </a:r>
            <a:r>
              <a:rPr lang="en-US" altLang="ko-KR" sz="1300" b="1" spc="-150" dirty="0" smtClean="0"/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기분 좋은 배려를 받을 수 있게 된다</a:t>
            </a:r>
            <a:r>
              <a:rPr lang="en-US" altLang="ko-KR" sz="1300" b="1" spc="-150" dirty="0" smtClean="0"/>
              <a:t>.</a:t>
            </a:r>
            <a:endParaRPr lang="en-US" altLang="ko-KR" sz="1700" b="1" spc="-15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7384"/>
            <a:ext cx="9144000" cy="6858000"/>
          </a:xfrm>
          <a:prstGeom prst="rect">
            <a:avLst/>
          </a:prstGeom>
        </p:spPr>
      </p:pic>
      <p:grpSp>
        <p:nvGrpSpPr>
          <p:cNvPr id="33" name="그룹 32"/>
          <p:cNvGrpSpPr/>
          <p:nvPr/>
        </p:nvGrpSpPr>
        <p:grpSpPr>
          <a:xfrm>
            <a:off x="857224" y="4500570"/>
            <a:ext cx="7474951" cy="1428760"/>
            <a:chOff x="857224" y="4500570"/>
            <a:chExt cx="7474951" cy="1285884"/>
          </a:xfrm>
        </p:grpSpPr>
        <p:pic>
          <p:nvPicPr>
            <p:cNvPr id="31" name="그림 30" descr="네모칸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7224" y="4500570"/>
              <a:ext cx="3549916" cy="1285884"/>
            </a:xfrm>
            <a:prstGeom prst="rect">
              <a:avLst/>
            </a:prstGeom>
          </p:spPr>
        </p:pic>
        <p:pic>
          <p:nvPicPr>
            <p:cNvPr id="32" name="그림 31" descr="네모칸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782259" y="4500570"/>
              <a:ext cx="3549916" cy="1285884"/>
            </a:xfrm>
            <a:prstGeom prst="rect">
              <a:avLst/>
            </a:prstGeom>
          </p:spPr>
        </p:pic>
      </p:grpSp>
      <p:sp>
        <p:nvSpPr>
          <p:cNvPr id="4" name="직사각형 3">
            <a:hlinkClick r:id="rId4" action="ppaction://hlinkfile"/>
          </p:cNvPr>
          <p:cNvSpPr/>
          <p:nvPr/>
        </p:nvSpPr>
        <p:spPr>
          <a:xfrm>
            <a:off x="857224" y="1500174"/>
            <a:ext cx="3929090" cy="242889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5214942" y="3000373"/>
            <a:ext cx="2143140" cy="6429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929190" y="1772816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“아</a:t>
            </a:r>
            <a:r>
              <a:rPr lang="en-US" altLang="ko-KR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, </a:t>
            </a:r>
            <a:r>
              <a:rPr lang="ko-KR" altLang="en-US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얄미워</a:t>
            </a:r>
            <a:r>
              <a:rPr lang="en-US" altLang="ko-KR" spc="-15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!” </a:t>
            </a:r>
          </a:p>
          <a:p>
            <a:pPr>
              <a:lnSpc>
                <a:spcPct val="150000"/>
              </a:lnSpc>
            </a:pPr>
            <a:r>
              <a:rPr lang="en-US" altLang="ko-KR" sz="1400" spc="-1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  <a:r>
              <a:rPr lang="ko-KR" altLang="en-US" sz="1400" spc="-150" dirty="0" smtClean="0"/>
              <a:t>누군가에게 </a:t>
            </a:r>
            <a:r>
              <a:rPr lang="ko-KR" altLang="en-US" sz="1400" spc="-150" dirty="0" err="1" smtClean="0"/>
              <a:t>악플을</a:t>
            </a:r>
            <a:r>
              <a:rPr lang="ko-KR" altLang="en-US" sz="1400" spc="-150" dirty="0" smtClean="0"/>
              <a:t> 달고 싶은 마음이 들 때</a:t>
            </a:r>
          </a:p>
          <a:p>
            <a:pPr>
              <a:lnSpc>
                <a:spcPct val="150000"/>
              </a:lnSpc>
            </a:pPr>
            <a:endParaRPr lang="ko-KR" altLang="en-US" sz="700" spc="-150" dirty="0" smtClean="0"/>
          </a:p>
          <a:p>
            <a:pPr>
              <a:lnSpc>
                <a:spcPct val="150000"/>
              </a:lnSpc>
            </a:pPr>
            <a:r>
              <a:rPr lang="ko-KR" altLang="en-US" sz="1500" b="1" spc="-150" dirty="0" smtClean="0"/>
              <a:t>   만약 나라면</a:t>
            </a:r>
            <a:r>
              <a:rPr lang="en-US" altLang="ko-KR" sz="1500" b="1" spc="-150" dirty="0" smtClean="0"/>
              <a:t>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17169" y="2989481"/>
            <a:ext cx="2040913" cy="65383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004FA2"/>
                </a:solidFill>
              </a:rPr>
              <a:t> 아무도 몰래 </a:t>
            </a:r>
            <a:r>
              <a:rPr lang="ko-KR" altLang="en-US" sz="1300" b="1" spc="-150" dirty="0" err="1" smtClean="0">
                <a:solidFill>
                  <a:srgbClr val="004FA2"/>
                </a:solidFill>
              </a:rPr>
              <a:t>악플을</a:t>
            </a:r>
            <a:r>
              <a:rPr lang="ko-KR" altLang="en-US" sz="1300" b="1" spc="-150" dirty="0" smtClean="0">
                <a:solidFill>
                  <a:srgbClr val="004FA2"/>
                </a:solidFill>
              </a:rPr>
              <a:t> 단다</a:t>
            </a:r>
            <a:r>
              <a:rPr lang="en-US" altLang="ko-KR" sz="1300" b="1" spc="-150" dirty="0" smtClean="0">
                <a:solidFill>
                  <a:srgbClr val="004FA2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300" b="1" spc="-150" dirty="0" smtClean="0">
                <a:solidFill>
                  <a:srgbClr val="004FA2"/>
                </a:solidFill>
              </a:rPr>
              <a:t> </a:t>
            </a:r>
            <a:r>
              <a:rPr lang="ko-KR" altLang="en-US" sz="1300" b="1" spc="-150" dirty="0" err="1" smtClean="0">
                <a:solidFill>
                  <a:srgbClr val="985D00"/>
                </a:solidFill>
              </a:rPr>
              <a:t>악플은</a:t>
            </a:r>
            <a:r>
              <a:rPr lang="ko-KR" altLang="en-US" sz="1300" b="1" spc="-150" dirty="0" smtClean="0">
                <a:solidFill>
                  <a:srgbClr val="985D00"/>
                </a:solidFill>
              </a:rPr>
              <a:t> 절대 달지 않는다</a:t>
            </a:r>
            <a:r>
              <a:rPr lang="en-US" altLang="ko-KR" sz="1300" b="1" spc="-150" dirty="0" smtClean="0">
                <a:solidFill>
                  <a:srgbClr val="985D00"/>
                </a:solidFill>
              </a:rPr>
              <a:t>.</a:t>
            </a:r>
            <a:endParaRPr lang="ko-KR" altLang="en-US" sz="1300" b="1" spc="-150" dirty="0" smtClean="0">
              <a:solidFill>
                <a:srgbClr val="985D00"/>
              </a:solidFill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4929190" y="3143248"/>
            <a:ext cx="428628" cy="322486"/>
            <a:chOff x="5143504" y="3857628"/>
            <a:chExt cx="428628" cy="322486"/>
          </a:xfrm>
        </p:grpSpPr>
        <p:sp>
          <p:nvSpPr>
            <p:cNvPr id="29" name="타원 28"/>
            <p:cNvSpPr/>
            <p:nvPr/>
          </p:nvSpPr>
          <p:spPr>
            <a:xfrm>
              <a:off x="5214942" y="3857628"/>
              <a:ext cx="322486" cy="3224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143504" y="3857628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</a:rPr>
                <a:t> or</a:t>
              </a:r>
              <a:endParaRPr lang="ko-KR" altLang="en-US" sz="14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857224" y="4497181"/>
            <a:ext cx="3571900" cy="1146397"/>
            <a:chOff x="857224" y="4500570"/>
            <a:chExt cx="3571900" cy="1146397"/>
          </a:xfrm>
        </p:grpSpPr>
        <p:sp>
          <p:nvSpPr>
            <p:cNvPr id="42" name="TextBox 41"/>
            <p:cNvSpPr txBox="1"/>
            <p:nvPr/>
          </p:nvSpPr>
          <p:spPr>
            <a:xfrm>
              <a:off x="857224" y="4500570"/>
              <a:ext cx="357190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1300" b="1" spc="-150" dirty="0" err="1" smtClean="0"/>
                <a:t>악플을</a:t>
              </a:r>
              <a:r>
                <a:rPr lang="ko-KR" altLang="en-US" sz="1300" b="1" spc="-150" dirty="0" smtClean="0"/>
                <a:t> 다는 사이 망가지는 인성</a:t>
              </a:r>
              <a:endParaRPr lang="en-US" altLang="ko-KR" sz="1300" b="1" spc="-150" dirty="0" smtClean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57224" y="5000636"/>
              <a:ext cx="3571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dirty="0" smtClean="0"/>
                <a:t>욕을 많이 할수록 거친 성격이 되고</a:t>
              </a:r>
              <a:r>
                <a:rPr lang="en-US" altLang="ko-KR" sz="1200" dirty="0" smtClean="0"/>
                <a:t>, </a:t>
              </a:r>
            </a:p>
            <a:p>
              <a:pPr algn="ctr"/>
              <a:r>
                <a:rPr lang="ko-KR" altLang="en-US" sz="1200" dirty="0" smtClean="0"/>
                <a:t>고운 말을 할수록 성격이 부드러워진다</a:t>
              </a:r>
              <a:r>
                <a:rPr lang="en-US" altLang="ko-KR" sz="1200" dirty="0" smtClean="0"/>
                <a:t>. </a:t>
              </a:r>
            </a:p>
            <a:p>
              <a:pPr algn="ctr"/>
              <a:r>
                <a:rPr lang="ko-KR" altLang="en-US" sz="1200" dirty="0" smtClean="0"/>
                <a:t>사이버 상에서도 </a:t>
              </a:r>
              <a:r>
                <a:rPr lang="ko-KR" altLang="en-US" sz="1200" dirty="0" err="1" smtClean="0"/>
                <a:t>악플을</a:t>
              </a:r>
              <a:r>
                <a:rPr lang="ko-KR" altLang="en-US" sz="1200" dirty="0" smtClean="0"/>
                <a:t> 달다 보면</a:t>
              </a:r>
              <a:r>
                <a:rPr lang="en-US" altLang="ko-KR" sz="1200" dirty="0" smtClean="0"/>
                <a:t>……..</a:t>
              </a:r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4776873" y="4497181"/>
            <a:ext cx="3571900" cy="1146397"/>
            <a:chOff x="857224" y="4500570"/>
            <a:chExt cx="3571900" cy="1146397"/>
          </a:xfrm>
        </p:grpSpPr>
        <p:sp>
          <p:nvSpPr>
            <p:cNvPr id="45" name="TextBox 44"/>
            <p:cNvSpPr txBox="1"/>
            <p:nvPr/>
          </p:nvSpPr>
          <p:spPr>
            <a:xfrm>
              <a:off x="857224" y="4500570"/>
              <a:ext cx="3571900" cy="353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ko-KR" altLang="en-US" sz="1300" b="1" spc="-150" dirty="0" smtClean="0"/>
                <a:t>죽음을 부르는 </a:t>
              </a:r>
              <a:r>
                <a:rPr lang="ko-KR" altLang="en-US" sz="1300" b="1" spc="-150" dirty="0" err="1" smtClean="0"/>
                <a:t>악플</a:t>
              </a:r>
              <a:endParaRPr lang="en-US" altLang="ko-KR" sz="1300" b="1" spc="-150" dirty="0" smtClean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57224" y="5000636"/>
              <a:ext cx="35719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dirty="0" smtClean="0"/>
                <a:t>공격적인 욕이나 악의적으로 퍼뜨린 </a:t>
              </a:r>
            </a:p>
            <a:p>
              <a:pPr algn="ctr"/>
              <a:r>
                <a:rPr lang="ko-KR" altLang="en-US" sz="1200" dirty="0" smtClean="0"/>
                <a:t>나쁜 소문 등 지나친 </a:t>
              </a:r>
              <a:r>
                <a:rPr lang="ko-KR" altLang="en-US" sz="1200" dirty="0" err="1" smtClean="0"/>
                <a:t>악플에</a:t>
              </a:r>
              <a:r>
                <a:rPr lang="ko-KR" altLang="en-US" sz="1200" dirty="0" smtClean="0"/>
                <a:t> 상처 받은 </a:t>
              </a:r>
            </a:p>
            <a:p>
              <a:pPr algn="ctr"/>
              <a:r>
                <a:rPr lang="ko-KR" altLang="en-US" sz="1200" dirty="0" smtClean="0"/>
                <a:t>유명인 자살</a:t>
              </a:r>
              <a:r>
                <a:rPr lang="en-US" altLang="ko-KR" sz="1200" dirty="0" smtClean="0"/>
                <a:t>…….</a:t>
              </a:r>
            </a:p>
          </p:txBody>
        </p:sp>
      </p:grpSp>
      <p:grpSp>
        <p:nvGrpSpPr>
          <p:cNvPr id="47" name="그룹 46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grpSp>
          <p:nvGrpSpPr>
            <p:cNvPr id="12" name="그룹 11"/>
            <p:cNvGrpSpPr/>
            <p:nvPr/>
          </p:nvGrpSpPr>
          <p:grpSpPr>
            <a:xfrm>
              <a:off x="500034" y="348304"/>
              <a:ext cx="8143932" cy="937556"/>
              <a:chOff x="500034" y="348304"/>
              <a:chExt cx="8143932" cy="937556"/>
            </a:xfrm>
          </p:grpSpPr>
          <p:pic>
            <p:nvPicPr>
              <p:cNvPr id="5" name="그림 4" descr="마음의법-로고(최종-확정).png"/>
              <p:cNvPicPr preferRelativeResize="0"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8001024" y="500042"/>
                <a:ext cx="642942" cy="584870"/>
              </a:xfrm>
              <a:prstGeom prst="rect">
                <a:avLst/>
              </a:prstGeom>
            </p:spPr>
          </p:pic>
          <p:pic>
            <p:nvPicPr>
              <p:cNvPr id="11" name="그림 10" descr="띠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500034" y="348304"/>
                <a:ext cx="7286676" cy="937556"/>
              </a:xfrm>
              <a:prstGeom prst="rect">
                <a:avLst/>
              </a:prstGeom>
            </p:spPr>
          </p:pic>
        </p:grpSp>
        <p:sp>
          <p:nvSpPr>
            <p:cNvPr id="13" name="TextBox 12"/>
            <p:cNvSpPr txBox="1"/>
            <p:nvPr/>
          </p:nvSpPr>
          <p:spPr>
            <a:xfrm>
              <a:off x="1428728" y="553832"/>
              <a:ext cx="7858180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300" b="1" spc="-150" dirty="0" smtClean="0">
                  <a:solidFill>
                    <a:schemeClr val="bg1"/>
                  </a:solidFill>
                </a:rPr>
                <a:t>아무도 모르는데 욕하면 어때</a:t>
              </a:r>
              <a:r>
                <a:rPr lang="en-US" altLang="ko-KR" sz="2300" b="1" spc="-150" dirty="0" smtClean="0">
                  <a:solidFill>
                    <a:schemeClr val="bg1"/>
                  </a:solidFill>
                </a:rPr>
                <a:t>?</a:t>
              </a:r>
              <a:endParaRPr lang="ko-KR" altLang="en-US" sz="2300" b="1" spc="-15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8596" y="785794"/>
              <a:ext cx="100013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50" b="1" spc="-150" dirty="0" smtClean="0"/>
                <a:t>   </a:t>
              </a:r>
              <a:r>
                <a:rPr lang="ko-KR" altLang="en-US" sz="1050" b="1" spc="-150" dirty="0" smtClean="0">
                  <a:solidFill>
                    <a:schemeClr val="accent2"/>
                  </a:solidFill>
                </a:rPr>
                <a:t>온라인에서의</a:t>
              </a:r>
              <a:endParaRPr lang="en-US" altLang="ko-KR" sz="1050" b="1" spc="-150" dirty="0" smtClean="0">
                <a:solidFill>
                  <a:schemeClr val="accent2"/>
                </a:solidFill>
              </a:endParaRPr>
            </a:p>
            <a:p>
              <a:pPr algn="ctr"/>
              <a:r>
                <a:rPr lang="ko-KR" altLang="en-US" sz="1050" b="1" spc="-150" dirty="0" smtClean="0">
                  <a:solidFill>
                    <a:schemeClr val="accent2"/>
                  </a:solidFill>
                </a:rPr>
                <a:t>배려</a:t>
              </a:r>
              <a:endParaRPr lang="en-US" altLang="ko-KR" sz="1050" b="1" spc="-150" dirty="0" smtClean="0">
                <a:solidFill>
                  <a:schemeClr val="accent2"/>
                </a:solidFill>
              </a:endParaRPr>
            </a:p>
          </p:txBody>
        </p:sp>
        <p:pic>
          <p:nvPicPr>
            <p:cNvPr id="40" name="그림 39" descr="마우스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5310" y="428604"/>
              <a:ext cx="206377" cy="357190"/>
            </a:xfrm>
            <a:prstGeom prst="rect">
              <a:avLst/>
            </a:prstGeom>
          </p:spPr>
        </p:pic>
      </p:grpSp>
      <p:grpSp>
        <p:nvGrpSpPr>
          <p:cNvPr id="50" name="그룹 49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cxnSp>
          <p:nvCxnSpPr>
            <p:cNvPr id="48" name="직선 연결선 47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그림 48" descr="logo_moj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8" name="그룹 27"/>
          <p:cNvGrpSpPr/>
          <p:nvPr/>
        </p:nvGrpSpPr>
        <p:grpSpPr>
          <a:xfrm>
            <a:off x="857224" y="4500570"/>
            <a:ext cx="7565414" cy="1571636"/>
            <a:chOff x="857224" y="4500570"/>
            <a:chExt cx="7565414" cy="1571636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857224" y="4500570"/>
              <a:ext cx="3571900" cy="142876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모서리가 둥근 직사각형 26"/>
            <p:cNvSpPr/>
            <p:nvPr/>
          </p:nvSpPr>
          <p:spPr>
            <a:xfrm>
              <a:off x="857224" y="5214950"/>
              <a:ext cx="3571900" cy="85725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모서리가 둥근 직사각형 31"/>
            <p:cNvSpPr/>
            <p:nvPr/>
          </p:nvSpPr>
          <p:spPr>
            <a:xfrm>
              <a:off x="4850738" y="4500570"/>
              <a:ext cx="3571900" cy="142876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모서리가 둥근 직사각형 32"/>
            <p:cNvSpPr/>
            <p:nvPr/>
          </p:nvSpPr>
          <p:spPr>
            <a:xfrm>
              <a:off x="4850738" y="5214950"/>
              <a:ext cx="3571900" cy="85725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" name="그림 2" descr="마음의법-로고(최종-확정).pn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36" name="그룹 35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pic>
          <p:nvPicPr>
            <p:cNvPr id="4" name="그림 3" descr="띠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35" name="그룹 34"/>
            <p:cNvGrpSpPr/>
            <p:nvPr/>
          </p:nvGrpSpPr>
          <p:grpSpPr>
            <a:xfrm>
              <a:off x="428596" y="553832"/>
              <a:ext cx="8858312" cy="647460"/>
              <a:chOff x="428596" y="553832"/>
              <a:chExt cx="8858312" cy="64746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1428728" y="553832"/>
                <a:ext cx="7858180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300" b="1" spc="-150" dirty="0" err="1" smtClean="0">
                    <a:solidFill>
                      <a:schemeClr val="bg1"/>
                    </a:solidFill>
                  </a:rPr>
                  <a:t>선플</a:t>
                </a:r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 한 마디가 생명을 살린다고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? 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428596" y="785794"/>
                <a:ext cx="100013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   온라인에서의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배려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19" name="그룹 18"/>
          <p:cNvGrpSpPr/>
          <p:nvPr/>
        </p:nvGrpSpPr>
        <p:grpSpPr>
          <a:xfrm>
            <a:off x="5572132" y="1857364"/>
            <a:ext cx="2384244" cy="928694"/>
            <a:chOff x="5572132" y="1857364"/>
            <a:chExt cx="2384244" cy="928694"/>
          </a:xfrm>
        </p:grpSpPr>
        <p:sp>
          <p:nvSpPr>
            <p:cNvPr id="17" name="TextBox 16"/>
            <p:cNvSpPr txBox="1"/>
            <p:nvPr/>
          </p:nvSpPr>
          <p:spPr>
            <a:xfrm>
              <a:off x="5572132" y="1857364"/>
              <a:ext cx="2384244" cy="900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ko-KR" altLang="en-US" sz="1300" b="1" spc="-150" dirty="0" err="1" smtClean="0"/>
                <a:t>선플</a:t>
              </a:r>
              <a:r>
                <a:rPr lang="ko-KR" altLang="en-US" sz="1300" b="1" spc="-150" dirty="0" smtClean="0"/>
                <a:t> 달기 운동</a:t>
              </a:r>
            </a:p>
            <a:p>
              <a:r>
                <a:rPr lang="ko-KR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누구에게나 </a:t>
              </a:r>
              <a:r>
                <a:rPr lang="ko-KR" altLang="en-US" sz="11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악플</a:t>
              </a:r>
              <a:r>
                <a:rPr lang="ko-KR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대신 </a:t>
              </a:r>
              <a:r>
                <a:rPr lang="ko-KR" altLang="en-US" sz="1100" b="1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선플을</a:t>
              </a:r>
              <a:r>
                <a:rPr lang="ko-KR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달아 </a:t>
              </a:r>
            </a:p>
            <a:p>
              <a:r>
                <a:rPr lang="ko-KR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삶의 용기를 주고 살아갈 힘을 </a:t>
              </a:r>
            </a:p>
            <a:p>
              <a:r>
                <a:rPr lang="ko-KR" altLang="en-US" sz="11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키워 주자는 운동</a:t>
              </a:r>
              <a:endParaRPr lang="en-US" altLang="ko-KR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5572132" y="1857364"/>
              <a:ext cx="2384244" cy="928694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786314" y="3071810"/>
            <a:ext cx="3857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spc="-150" dirty="0" smtClean="0">
                <a:latin typeface="HY견명조" pitchFamily="18" charset="-127"/>
                <a:ea typeface="HY견명조" pitchFamily="18" charset="-127"/>
              </a:rPr>
              <a:t>‘칭찬은 고래도 춤추게 한다</a:t>
            </a:r>
            <a:r>
              <a:rPr lang="en-US" altLang="ko-KR" sz="2200" spc="-150" dirty="0" smtClean="0">
                <a:latin typeface="HY견명조" pitchFamily="18" charset="-127"/>
                <a:ea typeface="HY견명조" pitchFamily="18" charset="-127"/>
              </a:rPr>
              <a:t>.’</a:t>
            </a:r>
            <a:endParaRPr lang="en-US" altLang="ko-KR" sz="2200" b="1" spc="-150" dirty="0" smtClean="0"/>
          </a:p>
        </p:txBody>
      </p:sp>
      <p:sp>
        <p:nvSpPr>
          <p:cNvPr id="23" name="TextBox 22"/>
          <p:cNvSpPr txBox="1"/>
          <p:nvPr/>
        </p:nvSpPr>
        <p:spPr>
          <a:xfrm>
            <a:off x="4786314" y="4500570"/>
            <a:ext cx="3571900" cy="653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300" b="1" dirty="0" smtClean="0"/>
              <a:t>팬들의 응원 소리</a:t>
            </a:r>
          </a:p>
          <a:p>
            <a:pPr algn="ctr">
              <a:lnSpc>
                <a:spcPct val="150000"/>
              </a:lnSpc>
            </a:pPr>
            <a:r>
              <a:rPr lang="ko-KR" altLang="en-US" sz="1300" b="1" dirty="0" smtClean="0"/>
              <a:t> </a:t>
            </a:r>
            <a:r>
              <a:rPr lang="en-US" altLang="ko-KR" sz="1300" b="1" dirty="0" smtClean="0"/>
              <a:t>............. “</a:t>
            </a:r>
            <a:r>
              <a:rPr lang="ko-KR" altLang="en-US" sz="1300" b="1" dirty="0" smtClean="0"/>
              <a:t>나는 잘할 수 있어</a:t>
            </a:r>
            <a:r>
              <a:rPr lang="en-US" altLang="ko-KR" sz="1300" b="1" dirty="0" smtClean="0"/>
              <a:t>!”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86314" y="5286388"/>
            <a:ext cx="3571900" cy="610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응원 소리에 힘을 내 공연을 </a:t>
            </a:r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성공리에 마친 몸이 아팠던 가수</a:t>
            </a:r>
            <a:endParaRPr lang="en-US" altLang="ko-KR" sz="1200" dirty="0" smtClean="0"/>
          </a:p>
        </p:txBody>
      </p:sp>
      <p:sp>
        <p:nvSpPr>
          <p:cNvPr id="30" name="TextBox 29"/>
          <p:cNvSpPr txBox="1"/>
          <p:nvPr/>
        </p:nvSpPr>
        <p:spPr>
          <a:xfrm>
            <a:off x="857224" y="4497181"/>
            <a:ext cx="35719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300" b="1" dirty="0" smtClean="0"/>
              <a:t>“힘내세요</a:t>
            </a:r>
            <a:r>
              <a:rPr lang="en-US" altLang="ko-KR" sz="1300" b="1" dirty="0" smtClean="0"/>
              <a:t>!</a:t>
            </a:r>
            <a:r>
              <a:rPr lang="ko-KR" altLang="en-US" sz="1300" b="1" dirty="0" smtClean="0"/>
              <a:t>”</a:t>
            </a:r>
          </a:p>
          <a:p>
            <a:pPr algn="ctr">
              <a:lnSpc>
                <a:spcPct val="150000"/>
              </a:lnSpc>
            </a:pPr>
            <a:r>
              <a:rPr lang="ko-KR" altLang="en-US" sz="1300" b="1" dirty="0" smtClean="0"/>
              <a:t>  </a:t>
            </a:r>
            <a:r>
              <a:rPr lang="en-US" altLang="ko-KR" sz="1300" b="1" dirty="0" smtClean="0"/>
              <a:t>............. “</a:t>
            </a:r>
            <a:r>
              <a:rPr lang="ko-KR" altLang="en-US" sz="1300" b="1" dirty="0" smtClean="0"/>
              <a:t>아</a:t>
            </a:r>
            <a:r>
              <a:rPr lang="en-US" altLang="ko-KR" sz="1300" b="1" dirty="0" smtClean="0"/>
              <a:t>, </a:t>
            </a:r>
            <a:r>
              <a:rPr lang="ko-KR" altLang="en-US" sz="1300" b="1" dirty="0" smtClean="0"/>
              <a:t>다시 살고 싶다</a:t>
            </a:r>
            <a:r>
              <a:rPr lang="en-US" altLang="ko-KR" sz="1300" b="1" dirty="0" smtClean="0"/>
              <a:t>.”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57224" y="5318714"/>
            <a:ext cx="3571900" cy="610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팬이 남겨 준 ‘힘내세요’ 한 마디에 </a:t>
            </a:r>
          </a:p>
          <a:p>
            <a:pPr algn="ctr">
              <a:lnSpc>
                <a:spcPct val="150000"/>
              </a:lnSpc>
            </a:pPr>
            <a:r>
              <a:rPr lang="ko-KR" altLang="en-US" sz="1200" dirty="0" smtClean="0"/>
              <a:t>자살을 멈춘 연예인</a:t>
            </a:r>
            <a:endParaRPr lang="en-US" altLang="ko-KR" sz="1200" dirty="0" smtClean="0"/>
          </a:p>
        </p:txBody>
      </p:sp>
      <p:grpSp>
        <p:nvGrpSpPr>
          <p:cNvPr id="39" name="그룹 38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37" name="그림 36" descr="logo_moj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38" name="직선 연결선 37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그림 39" descr="마우스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95310" y="428604"/>
            <a:ext cx="206377" cy="357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553832"/>
            <a:ext cx="78581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300" b="1" spc="-150" dirty="0" smtClean="0">
                <a:solidFill>
                  <a:schemeClr val="bg1"/>
                </a:solidFill>
              </a:rPr>
              <a:t>SNS</a:t>
            </a:r>
            <a:r>
              <a:rPr lang="ko-KR" altLang="en-US" sz="2300" b="1" spc="-150" dirty="0" smtClean="0">
                <a:solidFill>
                  <a:schemeClr val="bg1"/>
                </a:solidFill>
              </a:rPr>
              <a:t>의 공격</a:t>
            </a:r>
            <a:r>
              <a:rPr lang="en-US" altLang="ko-KR" sz="2300" b="1" spc="-150" dirty="0" smtClean="0">
                <a:solidFill>
                  <a:schemeClr val="bg1"/>
                </a:solidFill>
              </a:rPr>
              <a:t>, </a:t>
            </a:r>
            <a:r>
              <a:rPr lang="ko-KR" altLang="en-US" sz="2300" b="1" spc="-150" dirty="0" smtClean="0">
                <a:solidFill>
                  <a:schemeClr val="bg1"/>
                </a:solidFill>
              </a:rPr>
              <a:t>너무 피곤해</a:t>
            </a:r>
            <a:endParaRPr lang="en-US" altLang="ko-KR" sz="2300" b="1" spc="-150" dirty="0" smtClean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785794"/>
            <a:ext cx="100013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50" b="1" spc="-150" dirty="0" smtClean="0"/>
              <a:t>   온라인에서의</a:t>
            </a:r>
            <a:endParaRPr lang="en-US" altLang="ko-KR" sz="1050" b="1" spc="-150" dirty="0" smtClean="0"/>
          </a:p>
          <a:p>
            <a:pPr algn="ctr"/>
            <a:r>
              <a:rPr lang="ko-KR" altLang="en-US" sz="1050" b="1" spc="-150" dirty="0" smtClean="0"/>
              <a:t>배려</a:t>
            </a:r>
            <a:endParaRPr lang="en-US" altLang="ko-KR" sz="1050" b="1" spc="-150" dirty="0" smtClean="0"/>
          </a:p>
        </p:txBody>
      </p:sp>
      <p:pic>
        <p:nvPicPr>
          <p:cNvPr id="5" name="그림 4" descr="마우스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5310" y="357166"/>
            <a:ext cx="247652" cy="428628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7" name="그림 6" descr="logo_moj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8" name="직선 연결선 7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5000628" y="1857364"/>
            <a:ext cx="321471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/>
              <a:t>삶을 피폐하게 만드는 </a:t>
            </a:r>
            <a:r>
              <a:rPr lang="en-US" altLang="ko-KR" sz="1300" b="1" spc="-150" dirty="0" smtClean="0"/>
              <a:t>SNS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혹시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ko-KR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나도 아무 때나 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SNS</a:t>
            </a:r>
            <a:r>
              <a:rPr lang="ko-KR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를 하고 있지는 않은지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남에게 피해를 주고 있지는 않은지 돌아볼 때</a:t>
            </a:r>
            <a:endParaRPr lang="en-US" altLang="ko-KR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pic>
          <p:nvPicPr>
            <p:cNvPr id="21" name="그림 20" descr="띠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22" name="그룹 34"/>
            <p:cNvGrpSpPr/>
            <p:nvPr/>
          </p:nvGrpSpPr>
          <p:grpSpPr>
            <a:xfrm>
              <a:off x="428596" y="553832"/>
              <a:ext cx="8858312" cy="647460"/>
              <a:chOff x="428596" y="553832"/>
              <a:chExt cx="8858312" cy="647460"/>
            </a:xfrm>
          </p:grpSpPr>
          <p:sp>
            <p:nvSpPr>
              <p:cNvPr id="23" name="TextBox 4"/>
              <p:cNvSpPr txBox="1"/>
              <p:nvPr/>
            </p:nvSpPr>
            <p:spPr>
              <a:xfrm>
                <a:off x="1428728" y="553832"/>
                <a:ext cx="7858180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SNS</a:t>
                </a:r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의 공격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, </a:t>
                </a:r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너무 피곤해</a:t>
                </a:r>
                <a:endParaRPr lang="en-US" altLang="ko-KR" sz="2300" b="1" spc="-150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5"/>
              <p:cNvSpPr txBox="1"/>
              <p:nvPr/>
            </p:nvSpPr>
            <p:spPr>
              <a:xfrm>
                <a:off x="428596" y="785794"/>
                <a:ext cx="100013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50" b="1" spc="-150" dirty="0" smtClean="0"/>
                  <a:t>   </a:t>
                </a:r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온라인에서의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  <a:p>
                <a:pPr algn="ctr"/>
                <a:r>
                  <a:rPr lang="ko-KR" altLang="en-US" sz="1050" b="1" spc="-150" dirty="0" smtClean="0">
                    <a:solidFill>
                      <a:schemeClr val="accent2"/>
                    </a:solidFill>
                  </a:rPr>
                  <a:t>배려</a:t>
                </a:r>
                <a:endParaRPr lang="en-US" altLang="ko-KR" sz="1050" b="1" spc="-150" dirty="0" smtClean="0">
                  <a:solidFill>
                    <a:schemeClr val="accent2"/>
                  </a:solidFill>
                </a:endParaRPr>
              </a:p>
            </p:txBody>
          </p:sp>
        </p:grpSp>
      </p:grpSp>
      <p:pic>
        <p:nvPicPr>
          <p:cNvPr id="27" name="그림 26" descr="마음의법-로고(최종-확정).png"/>
          <p:cNvPicPr preferRelativeResize="0"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1142406" y="4286256"/>
            <a:ext cx="7246018" cy="1500198"/>
            <a:chOff x="1286422" y="4286256"/>
            <a:chExt cx="7246018" cy="1500198"/>
          </a:xfrm>
        </p:grpSpPr>
        <p:sp>
          <p:nvSpPr>
            <p:cNvPr id="18" name="직사각형 17"/>
            <p:cNvSpPr/>
            <p:nvPr/>
          </p:nvSpPr>
          <p:spPr>
            <a:xfrm>
              <a:off x="1286422" y="4286256"/>
              <a:ext cx="7102002" cy="1500198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428728" y="4339974"/>
              <a:ext cx="7103712" cy="1377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700" b="1" spc="-150" dirty="0" smtClean="0"/>
                <a:t>SNS</a:t>
              </a:r>
              <a:r>
                <a:rPr lang="ko-KR" altLang="en-US" sz="1700" b="1" spc="-300" dirty="0" smtClean="0"/>
                <a:t>의 공격을 막아 내는 방법은</a:t>
              </a:r>
              <a:r>
                <a:rPr lang="en-US" altLang="ko-KR" sz="1700" b="1" spc="-300" dirty="0" smtClean="0"/>
                <a:t>? </a:t>
              </a:r>
            </a:p>
            <a:p>
              <a:pPr>
                <a:lnSpc>
                  <a:spcPct val="200000"/>
                </a:lnSpc>
              </a:pPr>
              <a:r>
                <a:rPr lang="ko-KR" altLang="en-US" sz="1450" b="1" dirty="0" smtClean="0">
                  <a:solidFill>
                    <a:srgbClr val="004FA2"/>
                  </a:solidFill>
                </a:rPr>
                <a:t>★</a:t>
              </a:r>
              <a:r>
                <a:rPr lang="ko-KR" altLang="en-US" sz="14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휴대전화를 내려놓고 </a:t>
              </a:r>
              <a:r>
                <a:rPr lang="en-US" altLang="ko-KR" sz="14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                                                         ) </a:t>
              </a:r>
              <a:r>
                <a:rPr lang="ko-KR" altLang="en-US" sz="14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하자</a:t>
              </a:r>
              <a:r>
                <a:rPr lang="en-US" altLang="ko-KR" sz="14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  <a:p>
              <a:pPr>
                <a:lnSpc>
                  <a:spcPct val="200000"/>
                </a:lnSpc>
              </a:pPr>
              <a:r>
                <a:rPr lang="en-US" altLang="ko-KR" sz="1450" b="1" dirty="0" smtClean="0">
                  <a:solidFill>
                    <a:srgbClr val="004FA2"/>
                  </a:solidFill>
                </a:rPr>
                <a:t>★</a:t>
              </a:r>
              <a:r>
                <a:rPr lang="en-US" altLang="ko-KR" sz="14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ko-KR" altLang="en-US" sz="14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사이버 상에서 </a:t>
              </a:r>
              <a:r>
                <a:rPr lang="en-US" altLang="ko-KR" sz="14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(                                                      ) </a:t>
              </a:r>
              <a:r>
                <a:rPr lang="ko-KR" altLang="en-US" sz="14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하는 것을 줄이자</a:t>
              </a:r>
              <a:r>
                <a:rPr lang="en-US" altLang="ko-KR" sz="145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</a:p>
          </p:txBody>
        </p:sp>
        <p:cxnSp>
          <p:nvCxnSpPr>
            <p:cNvPr id="29" name="직선 연결선 28"/>
            <p:cNvCxnSpPr/>
            <p:nvPr/>
          </p:nvCxnSpPr>
          <p:spPr>
            <a:xfrm>
              <a:off x="1500166" y="4786322"/>
              <a:ext cx="6072230" cy="1588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그림 29" descr="마우스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95310" y="428604"/>
            <a:ext cx="206377" cy="35719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004048" y="2996952"/>
            <a:ext cx="321471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b="1" spc="-150" dirty="0" smtClean="0"/>
              <a:t>SNS  </a:t>
            </a:r>
            <a:r>
              <a:rPr lang="ko-KR" altLang="en-US" sz="1300" b="1" spc="-150" dirty="0" err="1" smtClean="0"/>
              <a:t>왕따</a:t>
            </a:r>
            <a:r>
              <a:rPr lang="en-US" altLang="ko-KR" sz="1300" b="1" spc="-150" dirty="0" smtClean="0"/>
              <a:t>, </a:t>
            </a:r>
            <a:r>
              <a:rPr lang="ko-KR" altLang="en-US" sz="1300" b="1" spc="-150" dirty="0" smtClean="0"/>
              <a:t>절대 안 돼</a:t>
            </a:r>
            <a:r>
              <a:rPr lang="en-US" altLang="ko-KR" sz="1300" b="1" spc="-150" dirty="0" smtClean="0"/>
              <a:t>!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SNS </a:t>
            </a:r>
            <a:r>
              <a:rPr lang="ko-KR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등 온라인 공간에서 친구를 불러내어 괴롭히는 일을 하고 있지는 않은지</a:t>
            </a:r>
            <a:r>
              <a:rPr lang="en-US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.......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그림 27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타원 3">
            <a:hlinkClick r:id="rId3" action="ppaction://hlinkfile"/>
          </p:cNvPr>
          <p:cNvSpPr/>
          <p:nvPr/>
        </p:nvSpPr>
        <p:spPr>
          <a:xfrm>
            <a:off x="1285852" y="1357298"/>
            <a:ext cx="2676095" cy="2676095"/>
          </a:xfrm>
          <a:prstGeom prst="ellipse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마음의법-로고(최종-확정).pn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24" y="500042"/>
            <a:ext cx="642942" cy="58487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428596" y="348304"/>
            <a:ext cx="8858312" cy="937556"/>
            <a:chOff x="428596" y="348304"/>
            <a:chExt cx="8858312" cy="937556"/>
          </a:xfrm>
        </p:grpSpPr>
        <p:pic>
          <p:nvPicPr>
            <p:cNvPr id="7" name="그림 6" descr="띠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00034" y="348304"/>
              <a:ext cx="7286676" cy="937556"/>
            </a:xfrm>
            <a:prstGeom prst="rect">
              <a:avLst/>
            </a:prstGeom>
          </p:spPr>
        </p:pic>
        <p:grpSp>
          <p:nvGrpSpPr>
            <p:cNvPr id="8" name="그룹 34"/>
            <p:cNvGrpSpPr/>
            <p:nvPr/>
          </p:nvGrpSpPr>
          <p:grpSpPr>
            <a:xfrm>
              <a:off x="428596" y="553832"/>
              <a:ext cx="8858312" cy="660590"/>
              <a:chOff x="428596" y="553832"/>
              <a:chExt cx="8858312" cy="660590"/>
            </a:xfrm>
          </p:grpSpPr>
          <p:sp>
            <p:nvSpPr>
              <p:cNvPr id="9" name="TextBox 4"/>
              <p:cNvSpPr txBox="1"/>
              <p:nvPr/>
            </p:nvSpPr>
            <p:spPr>
              <a:xfrm>
                <a:off x="1428728" y="553832"/>
                <a:ext cx="7858180" cy="4462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300" b="1" spc="-150" dirty="0" err="1" smtClean="0">
                    <a:solidFill>
                      <a:schemeClr val="bg1"/>
                    </a:solidFill>
                  </a:rPr>
                  <a:t>왕따</a:t>
                </a:r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 친구를 도울까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? </a:t>
                </a:r>
                <a:r>
                  <a:rPr lang="ko-KR" altLang="en-US" sz="2300" b="1" spc="-150" dirty="0" smtClean="0">
                    <a:solidFill>
                      <a:schemeClr val="bg1"/>
                    </a:solidFill>
                  </a:rPr>
                  <a:t>모른 체할까</a:t>
                </a:r>
                <a:r>
                  <a:rPr lang="en-US" altLang="ko-KR" sz="2300" b="1" spc="-150" dirty="0" smtClean="0">
                    <a:solidFill>
                      <a:schemeClr val="bg1"/>
                    </a:solidFill>
                  </a:rPr>
                  <a:t>?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428596" y="798924"/>
                <a:ext cx="107157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000" b="1" spc="-150" dirty="0" smtClean="0">
                    <a:solidFill>
                      <a:schemeClr val="accent2"/>
                    </a:solidFill>
                  </a:rPr>
                  <a:t>친구 사이에서의 </a:t>
                </a:r>
              </a:p>
              <a:p>
                <a:pPr algn="ctr"/>
                <a:r>
                  <a:rPr lang="ko-KR" altLang="en-US" sz="1000" b="1" spc="-150" dirty="0" smtClean="0">
                    <a:solidFill>
                      <a:schemeClr val="accent2"/>
                    </a:solidFill>
                  </a:rPr>
                  <a:t>배려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4572000" y="1643050"/>
            <a:ext cx="385765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우리 반에 </a:t>
            </a:r>
          </a:p>
          <a:p>
            <a:r>
              <a:rPr lang="ko-KR" altLang="en-US" sz="1600" dirty="0" err="1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왕따를</a:t>
            </a:r>
            <a:r>
              <a:rPr lang="ko-KR" altLang="en-US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 당하는 친구가 있다</a:t>
            </a:r>
            <a:r>
              <a:rPr lang="en-US" altLang="ko-KR" sz="1600" dirty="0" smtClean="0">
                <a:solidFill>
                  <a:srgbClr val="985D00"/>
                </a:solidFill>
                <a:latin typeface="HY견명조" pitchFamily="18" charset="-127"/>
                <a:ea typeface="HY견명조" pitchFamily="18" charset="-127"/>
              </a:rPr>
              <a:t>. </a:t>
            </a:r>
            <a:endParaRPr lang="ko-KR" alt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ko-KR" altLang="en-US" sz="700" spc="-150" dirty="0" smtClean="0"/>
          </a:p>
          <a:p>
            <a:pPr>
              <a:lnSpc>
                <a:spcPct val="150000"/>
              </a:lnSpc>
            </a:pPr>
            <a:r>
              <a:rPr lang="ko-KR" altLang="en-US" sz="1500" b="1" spc="-150" dirty="0" smtClean="0"/>
              <a:t> 만약 나라면</a:t>
            </a:r>
            <a:r>
              <a:rPr lang="en-US" altLang="ko-KR" sz="1500" b="1" spc="-150" dirty="0" smtClean="0"/>
              <a:t>?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4714876" y="2786058"/>
            <a:ext cx="1729332" cy="6429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817103" y="2736503"/>
            <a:ext cx="204091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004FA2"/>
                </a:solidFill>
              </a:rPr>
              <a:t> 돕는다</a:t>
            </a:r>
            <a:r>
              <a:rPr lang="en-US" altLang="ko-KR" sz="1300" b="1" spc="-150" dirty="0" smtClean="0">
                <a:solidFill>
                  <a:srgbClr val="004FA2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300" b="1" spc="-150" dirty="0" smtClean="0">
                <a:solidFill>
                  <a:srgbClr val="985D00"/>
                </a:solidFill>
              </a:rPr>
              <a:t>모른  척한다</a:t>
            </a:r>
            <a:r>
              <a:rPr lang="en-US" altLang="ko-KR" sz="1300" b="1" spc="-150" dirty="0" smtClean="0">
                <a:solidFill>
                  <a:srgbClr val="985D00"/>
                </a:solidFill>
              </a:rPr>
              <a:t>.</a:t>
            </a:r>
            <a:endParaRPr lang="ko-KR" altLang="en-US" sz="1300" b="1" spc="-150" dirty="0" smtClean="0">
              <a:solidFill>
                <a:srgbClr val="985D00"/>
              </a:solidFill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4429124" y="2868387"/>
            <a:ext cx="428628" cy="322486"/>
            <a:chOff x="5143504" y="3857628"/>
            <a:chExt cx="428628" cy="322486"/>
          </a:xfrm>
        </p:grpSpPr>
        <p:sp>
          <p:nvSpPr>
            <p:cNvPr id="17" name="타원 16"/>
            <p:cNvSpPr/>
            <p:nvPr/>
          </p:nvSpPr>
          <p:spPr>
            <a:xfrm>
              <a:off x="5214942" y="3857628"/>
              <a:ext cx="322486" cy="32248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143504" y="3857628"/>
              <a:ext cx="4286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</a:rPr>
                <a:t> or</a:t>
              </a:r>
              <a:endParaRPr lang="ko-KR" altLang="en-US" sz="1400" b="1" dirty="0" smtClean="0">
                <a:solidFill>
                  <a:schemeClr val="bg1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788024" y="4077072"/>
            <a:ext cx="3857652" cy="680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pc="-150" dirty="0" smtClean="0">
                <a:latin typeface="HY견명조" pitchFamily="18" charset="-127"/>
                <a:ea typeface="HY견명조" pitchFamily="18" charset="-127"/>
              </a:rPr>
              <a:t>나도 </a:t>
            </a:r>
            <a:r>
              <a:rPr lang="ko-KR" altLang="en-US" spc="-150" dirty="0" err="1" smtClean="0">
                <a:latin typeface="HY견명조" pitchFamily="18" charset="-127"/>
                <a:ea typeface="HY견명조" pitchFamily="18" charset="-127"/>
              </a:rPr>
              <a:t>왕따가</a:t>
            </a:r>
            <a:r>
              <a:rPr lang="ko-KR" altLang="en-US" spc="-150" dirty="0" smtClean="0">
                <a:latin typeface="HY견명조" pitchFamily="18" charset="-127"/>
                <a:ea typeface="HY견명조" pitchFamily="18" charset="-127"/>
              </a:rPr>
              <a:t> 될 수 있다</a:t>
            </a:r>
            <a:r>
              <a:rPr lang="en-US" altLang="ko-KR" spc="-150" dirty="0" smtClean="0">
                <a:latin typeface="HY견명조" pitchFamily="18" charset="-127"/>
                <a:ea typeface="HY견명조" pitchFamily="18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350" spc="-150" dirty="0" smtClean="0"/>
              <a:t>누군가를 괴롭히는 행동도 부메랑처럼 돌아온다</a:t>
            </a:r>
            <a:r>
              <a:rPr lang="en-US" altLang="ko-KR" sz="1350" spc="-150" dirty="0" smtClean="0"/>
              <a:t>.</a:t>
            </a:r>
          </a:p>
        </p:txBody>
      </p:sp>
      <p:grpSp>
        <p:nvGrpSpPr>
          <p:cNvPr id="33" name="그룹 32"/>
          <p:cNvGrpSpPr/>
          <p:nvPr/>
        </p:nvGrpSpPr>
        <p:grpSpPr>
          <a:xfrm>
            <a:off x="1979712" y="4429132"/>
            <a:ext cx="3807101" cy="1643074"/>
            <a:chOff x="2123728" y="4429132"/>
            <a:chExt cx="3807101" cy="1643074"/>
          </a:xfrm>
        </p:grpSpPr>
        <p:sp>
          <p:nvSpPr>
            <p:cNvPr id="27" name="이등변 삼각형 26"/>
            <p:cNvSpPr/>
            <p:nvPr/>
          </p:nvSpPr>
          <p:spPr>
            <a:xfrm>
              <a:off x="3276223" y="4536340"/>
              <a:ext cx="1571636" cy="1354859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3" name="그룹 22"/>
            <p:cNvGrpSpPr/>
            <p:nvPr/>
          </p:nvGrpSpPr>
          <p:grpSpPr>
            <a:xfrm>
              <a:off x="2144623" y="4429132"/>
              <a:ext cx="3786206" cy="1643074"/>
              <a:chOff x="2214546" y="4429132"/>
              <a:chExt cx="3786206" cy="1643074"/>
            </a:xfrm>
          </p:grpSpPr>
          <p:sp>
            <p:nvSpPr>
              <p:cNvPr id="30" name="직사각형 29"/>
              <p:cNvSpPr/>
              <p:nvPr/>
            </p:nvSpPr>
            <p:spPr>
              <a:xfrm>
                <a:off x="4619624" y="5572140"/>
                <a:ext cx="1357322" cy="50006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noFill/>
              </a:ln>
              <a:effectLst>
                <a:innerShdw blurRad="63500" dist="571500" dir="13500000">
                  <a:prstClr val="black">
                    <a:alpha val="84000"/>
                  </a:prstClr>
                </a:innerShdw>
              </a:effectLst>
              <a:scene3d>
                <a:camera prst="orthographicFront"/>
                <a:lightRig rig="threePt" dir="t"/>
              </a:scene3d>
              <a:sp3d contourW="12700">
                <a:bevelB/>
                <a:contourClr>
                  <a:schemeClr val="tx2">
                    <a:lumMod val="7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" name="직사각형 19"/>
              <p:cNvSpPr/>
              <p:nvPr/>
            </p:nvSpPr>
            <p:spPr>
              <a:xfrm>
                <a:off x="3643306" y="4429132"/>
                <a:ext cx="1000132" cy="50006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noFill/>
              </a:ln>
              <a:effectLst>
                <a:innerShdw blurRad="63500" dist="571500" dir="13500000">
                  <a:prstClr val="black">
                    <a:alpha val="84000"/>
                  </a:prstClr>
                </a:innerShdw>
              </a:effectLst>
              <a:scene3d>
                <a:camera prst="orthographicFront"/>
                <a:lightRig rig="threePt" dir="t"/>
              </a:scene3d>
              <a:sp3d contourW="12700">
                <a:bevelB/>
                <a:contourClr>
                  <a:schemeClr val="tx2">
                    <a:lumMod val="7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3671905" y="4429132"/>
                <a:ext cx="9000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200" b="1" spc="-150" dirty="0" err="1" smtClean="0">
                    <a:solidFill>
                      <a:schemeClr val="bg1"/>
                    </a:solidFill>
                  </a:rPr>
                  <a:t>왕따를</a:t>
                </a:r>
                <a:r>
                  <a:rPr lang="ko-KR" altLang="en-US" sz="1200" b="1" spc="-150" dirty="0" smtClean="0">
                    <a:solidFill>
                      <a:schemeClr val="bg1"/>
                    </a:solidFill>
                  </a:rPr>
                  <a:t> </a:t>
                </a:r>
                <a:endParaRPr lang="en-US" altLang="ko-KR" sz="1200" b="1" spc="-150" dirty="0" smtClean="0">
                  <a:solidFill>
                    <a:schemeClr val="bg1"/>
                  </a:solidFill>
                </a:endParaRPr>
              </a:p>
              <a:p>
                <a:pPr algn="ctr"/>
                <a:r>
                  <a:rPr lang="ko-KR" altLang="en-US" sz="1200" b="1" spc="-150" dirty="0" smtClean="0">
                    <a:solidFill>
                      <a:schemeClr val="bg1"/>
                    </a:solidFill>
                  </a:rPr>
                  <a:t>당하는 친구</a:t>
                </a:r>
                <a:endParaRPr lang="en-US" altLang="ko-KR" sz="1200" b="1" spc="-150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633943" y="5591175"/>
                <a:ext cx="136680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200" b="1" spc="-150" dirty="0" err="1" smtClean="0">
                    <a:solidFill>
                      <a:schemeClr val="bg1"/>
                    </a:solidFill>
                  </a:rPr>
                  <a:t>왕따</a:t>
                </a:r>
                <a:r>
                  <a:rPr lang="ko-KR" altLang="en-US" sz="1200" b="1" spc="-150" dirty="0" smtClean="0">
                    <a:solidFill>
                      <a:schemeClr val="bg1"/>
                    </a:solidFill>
                  </a:rPr>
                  <a:t> 당하는 것을 </a:t>
                </a:r>
              </a:p>
              <a:p>
                <a:pPr algn="ctr"/>
                <a:r>
                  <a:rPr lang="ko-KR" altLang="en-US" sz="1200" b="1" spc="-150" dirty="0" smtClean="0">
                    <a:solidFill>
                      <a:schemeClr val="bg1"/>
                    </a:solidFill>
                  </a:rPr>
                  <a:t>목격한 친구</a:t>
                </a:r>
              </a:p>
            </p:txBody>
          </p:sp>
          <p:sp>
            <p:nvSpPr>
              <p:cNvPr id="29" name="직사각형 28"/>
              <p:cNvSpPr/>
              <p:nvPr/>
            </p:nvSpPr>
            <p:spPr>
              <a:xfrm>
                <a:off x="2214546" y="5572140"/>
                <a:ext cx="1357322" cy="500066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 w="12700">
                <a:noFill/>
              </a:ln>
              <a:effectLst>
                <a:innerShdw blurRad="63500" dist="571500" dir="13500000">
                  <a:prstClr val="black">
                    <a:alpha val="84000"/>
                  </a:prstClr>
                </a:innerShdw>
              </a:effectLst>
              <a:scene3d>
                <a:camera prst="orthographicFront"/>
                <a:lightRig rig="threePt" dir="t"/>
              </a:scene3d>
              <a:sp3d contourW="12700">
                <a:bevelB/>
                <a:contourClr>
                  <a:schemeClr val="tx2">
                    <a:lumMod val="7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3571868" y="5229210"/>
                <a:ext cx="1071569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ko-KR" altLang="en-US" sz="1350" b="1" spc="-150" dirty="0" smtClean="0">
                    <a:solidFill>
                      <a:srgbClr val="FF0000"/>
                    </a:solidFill>
                  </a:rPr>
                  <a:t>어떻게 </a:t>
                </a:r>
              </a:p>
              <a:p>
                <a:pPr algn="ctr"/>
                <a:r>
                  <a:rPr lang="ko-KR" altLang="en-US" sz="1350" b="1" spc="-150" dirty="0" smtClean="0">
                    <a:solidFill>
                      <a:srgbClr val="FF0000"/>
                    </a:solidFill>
                  </a:rPr>
                  <a:t>해야 할까</a:t>
                </a:r>
                <a:r>
                  <a:rPr lang="en-US" altLang="ko-KR" sz="1350" b="1" spc="-150" dirty="0" smtClean="0">
                    <a:solidFill>
                      <a:srgbClr val="FF0000"/>
                    </a:solidFill>
                  </a:rPr>
                  <a:t>?</a:t>
                </a:r>
                <a:endParaRPr lang="en-US" altLang="ko-KR" sz="1350" b="1" spc="-150" dirty="0" err="1" smtClean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123728" y="5591175"/>
              <a:ext cx="13668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200" b="1" spc="-150" dirty="0" err="1" smtClean="0">
                  <a:solidFill>
                    <a:schemeClr val="bg1"/>
                  </a:solidFill>
                </a:rPr>
                <a:t>왕따를</a:t>
              </a:r>
              <a:r>
                <a:rPr lang="ko-KR" altLang="en-US" sz="1200" b="1" spc="-150" dirty="0" smtClean="0">
                  <a:solidFill>
                    <a:schemeClr val="bg1"/>
                  </a:solidFill>
                </a:rPr>
                <a:t> 시키고 있는 친구</a:t>
              </a:r>
              <a:endParaRPr lang="en-US" altLang="ko-KR" sz="1200" b="1" spc="-15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그룹 42"/>
          <p:cNvGrpSpPr/>
          <p:nvPr/>
        </p:nvGrpSpPr>
        <p:grpSpPr>
          <a:xfrm>
            <a:off x="642910" y="6286521"/>
            <a:ext cx="7858180" cy="241820"/>
            <a:chOff x="642910" y="6286521"/>
            <a:chExt cx="7858180" cy="241820"/>
          </a:xfrm>
        </p:grpSpPr>
        <p:pic>
          <p:nvPicPr>
            <p:cNvPr id="44" name="그림 43" descr="logo_moj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643835" y="6286521"/>
              <a:ext cx="857255" cy="241820"/>
            </a:xfrm>
            <a:prstGeom prst="rect">
              <a:avLst/>
            </a:prstGeom>
          </p:spPr>
        </p:pic>
        <p:cxnSp>
          <p:nvCxnSpPr>
            <p:cNvPr id="45" name="직선 연결선 44"/>
            <p:cNvCxnSpPr/>
            <p:nvPr/>
          </p:nvCxnSpPr>
          <p:spPr>
            <a:xfrm>
              <a:off x="642910" y="6429396"/>
              <a:ext cx="6858048" cy="15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7" name="그림 46" descr="친구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9512" y="457994"/>
            <a:ext cx="383464" cy="32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2106</TotalTime>
  <Words>1174</Words>
  <Application>Microsoft Office PowerPoint</Application>
  <PresentationFormat>화면 슬라이드 쇼(4:3)</PresentationFormat>
  <Paragraphs>245</Paragraphs>
  <Slides>19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0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텍스트 상자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배려는 마음의 법</dc:title>
  <dc:creator>master</dc:creator>
  <cp:lastModifiedBy>biosunmee</cp:lastModifiedBy>
  <cp:revision>304</cp:revision>
  <dcterms:created xsi:type="dcterms:W3CDTF">2015-10-03T22:38:14Z</dcterms:created>
  <dcterms:modified xsi:type="dcterms:W3CDTF">2015-11-25T05:49:25Z</dcterms:modified>
</cp:coreProperties>
</file>